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2"/>
  </p:notesMasterIdLst>
  <p:sldIdLst>
    <p:sldId id="256" r:id="rId2"/>
    <p:sldId id="257" r:id="rId3"/>
    <p:sldId id="259" r:id="rId4"/>
    <p:sldId id="260" r:id="rId5"/>
    <p:sldId id="261" r:id="rId6"/>
    <p:sldId id="262" r:id="rId7"/>
    <p:sldId id="263" r:id="rId8"/>
    <p:sldId id="264" r:id="rId9"/>
    <p:sldId id="271" r:id="rId10"/>
    <p:sldId id="265" r:id="rId11"/>
    <p:sldId id="266" r:id="rId12"/>
    <p:sldId id="268" r:id="rId13"/>
    <p:sldId id="269" r:id="rId14"/>
    <p:sldId id="270" r:id="rId15"/>
    <p:sldId id="273" r:id="rId16"/>
    <p:sldId id="267" r:id="rId17"/>
    <p:sldId id="272"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na Kenny" initials="LK"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37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151F5-E402-4E22-B6AC-F35A6DE998E0}" type="datetimeFigureOut">
              <a:rPr lang="en-IE" smtClean="0"/>
              <a:t>26/11/2015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5E70E-6BD5-4704-899D-635FC2FB3030}" type="slidenum">
              <a:rPr lang="en-IE" smtClean="0"/>
              <a:t>‹#›</a:t>
            </a:fld>
            <a:endParaRPr lang="en-IE"/>
          </a:p>
        </p:txBody>
      </p:sp>
    </p:spTree>
    <p:extLst>
      <p:ext uri="{BB962C8B-B14F-4D97-AF65-F5344CB8AC3E}">
        <p14:creationId xmlns:p14="http://schemas.microsoft.com/office/powerpoint/2010/main" val="2431234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515E70E-6BD5-4704-899D-635FC2FB3030}" type="slidenum">
              <a:rPr lang="en-IE" smtClean="0"/>
              <a:t>5</a:t>
            </a:fld>
            <a:endParaRPr lang="en-IE"/>
          </a:p>
        </p:txBody>
      </p:sp>
    </p:spTree>
    <p:extLst>
      <p:ext uri="{BB962C8B-B14F-4D97-AF65-F5344CB8AC3E}">
        <p14:creationId xmlns:p14="http://schemas.microsoft.com/office/powerpoint/2010/main" val="258949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46EC617-2DC2-4B5F-9600-1887EA0F7B76}" type="datetime1">
              <a:rPr lang="en-IE" smtClean="0"/>
              <a:t>26/11/2015</a:t>
            </a:fld>
            <a:endParaRPr lang="en-IE"/>
          </a:p>
        </p:txBody>
      </p:sp>
      <p:sp>
        <p:nvSpPr>
          <p:cNvPr id="17" name="Footer Placeholder 16"/>
          <p:cNvSpPr>
            <a:spLocks noGrp="1"/>
          </p:cNvSpPr>
          <p:nvPr>
            <p:ph type="ftr" sz="quarter" idx="11"/>
          </p:nvPr>
        </p:nvSpPr>
        <p:spPr/>
        <p:txBody>
          <a:bodyPr/>
          <a:lstStyle/>
          <a:p>
            <a:endParaRPr lang="en-IE"/>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1352BA4-3C5B-40F1-9FE8-395CD24F23FE}" type="slidenum">
              <a:rPr lang="en-IE" smtClean="0"/>
              <a:t>‹#›</a:t>
            </a:fld>
            <a:endParaRPr lang="en-IE"/>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AF2585-5442-4736-9865-856BCEC8DA9C}" type="datetime1">
              <a:rPr lang="en-IE" smtClean="0"/>
              <a:t>26/11/2015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352BA4-3C5B-40F1-9FE8-395CD24F23FE}"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2"/>
            <a:ext cx="609600" cy="441325"/>
          </a:xfrm>
        </p:spPr>
        <p:txBody>
          <a:bodyPr/>
          <a:lstStyle/>
          <a:p>
            <a:fld id="{01352BA4-3C5B-40F1-9FE8-395CD24F23FE}" type="slidenum">
              <a:rPr lang="en-IE" smtClean="0"/>
              <a:t>‹#›</a:t>
            </a:fld>
            <a:endParaRPr lang="en-IE"/>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347CE3-A038-4454-8A39-449DF8495626}" type="datetime1">
              <a:rPr lang="en-IE" smtClean="0"/>
              <a:t>26/11/2015</a:t>
            </a:fld>
            <a:endParaRPr lang="en-IE"/>
          </a:p>
        </p:txBody>
      </p:sp>
      <p:sp>
        <p:nvSpPr>
          <p:cNvPr id="5" name="Footer Placeholder 4"/>
          <p:cNvSpPr>
            <a:spLocks noGrp="1"/>
          </p:cNvSpPr>
          <p:nvPr>
            <p:ph type="ftr" sz="quarter" idx="11"/>
          </p:nvPr>
        </p:nvSpPr>
        <p:spPr/>
        <p:txBody>
          <a:bodyPr/>
          <a:lstStyle/>
          <a:p>
            <a:endParaRPr lang="en-IE"/>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1025DF5-53B3-4611-85DB-68C1A3D31A1C}" type="datetime1">
              <a:rPr lang="en-IE" smtClean="0"/>
              <a:t>26/11/2015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a:xfrm>
            <a:off x="5815584" y="1026373"/>
            <a:ext cx="609600" cy="441325"/>
          </a:xfrm>
        </p:spPr>
        <p:txBody>
          <a:bodyPr/>
          <a:lstStyle/>
          <a:p>
            <a:fld id="{01352BA4-3C5B-40F1-9FE8-395CD24F23FE}" type="slidenum">
              <a:rPr lang="en-IE" smtClean="0"/>
              <a:t>‹#›</a:t>
            </a:fld>
            <a:endParaRPr lang="en-IE"/>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IE"/>
          </a:p>
        </p:txBody>
      </p:sp>
      <p:sp>
        <p:nvSpPr>
          <p:cNvPr id="4" name="Date Placeholder 3"/>
          <p:cNvSpPr>
            <a:spLocks noGrp="1"/>
          </p:cNvSpPr>
          <p:nvPr>
            <p:ph type="dt" sz="half" idx="10"/>
          </p:nvPr>
        </p:nvSpPr>
        <p:spPr/>
        <p:txBody>
          <a:bodyPr/>
          <a:lstStyle/>
          <a:p>
            <a:fld id="{55B0D4FE-32D7-4829-BDE7-EE88D998872E}" type="datetime1">
              <a:rPr lang="en-IE" smtClean="0"/>
              <a:t>26/11/2015</a:t>
            </a:fld>
            <a:endParaRPr lang="en-IE"/>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1352BA4-3C5B-40F1-9FE8-395CD24F23FE}" type="slidenum">
              <a:rPr lang="en-IE" smtClean="0"/>
              <a:t>‹#›</a:t>
            </a:fld>
            <a:endParaRPr lang="en-IE"/>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2FD19C74-85D8-48B6-8DC1-A059052281D5}" type="datetime1">
              <a:rPr lang="en-IE" smtClean="0"/>
              <a:t>26/11/2015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352BA4-3C5B-40F1-9FE8-395CD24F23FE}" type="slidenum">
              <a:rPr lang="en-IE" smtClean="0"/>
              <a:t>‹#›</a:t>
            </a:fld>
            <a:endParaRPr lang="en-IE"/>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984224-CB08-43C1-B727-022A59A5E842}" type="datetime1">
              <a:rPr lang="en-IE" smtClean="0"/>
              <a:t>26/11/2015</a:t>
            </a:fld>
            <a:endParaRPr lang="en-IE"/>
          </a:p>
        </p:txBody>
      </p:sp>
      <p:sp>
        <p:nvSpPr>
          <p:cNvPr id="8" name="Footer Placeholder 7"/>
          <p:cNvSpPr>
            <a:spLocks noGrp="1"/>
          </p:cNvSpPr>
          <p:nvPr>
            <p:ph type="ftr" sz="quarter" idx="11"/>
          </p:nvPr>
        </p:nvSpPr>
        <p:spPr>
          <a:xfrm>
            <a:off x="406400" y="6409944"/>
            <a:ext cx="4775200" cy="365760"/>
          </a:xfrm>
        </p:spPr>
        <p:txBody>
          <a:bodyPr/>
          <a:lstStyle/>
          <a:p>
            <a:endParaRPr lang="en-IE"/>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01352BA4-3C5B-40F1-9FE8-395CD24F23FE}" type="slidenum">
              <a:rPr lang="en-IE" smtClean="0"/>
              <a:t>‹#›</a:t>
            </a:fld>
            <a:endParaRPr lang="en-IE"/>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A5978B-89D0-44BA-BDD1-2DD73C07D995}" type="datetime1">
              <a:rPr lang="en-IE" smtClean="0"/>
              <a:t>26/11/2015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a:xfrm>
            <a:off x="5791200" y="1036021"/>
            <a:ext cx="609600" cy="441325"/>
          </a:xfrm>
        </p:spPr>
        <p:txBody>
          <a:bodyPr/>
          <a:lstStyle/>
          <a:p>
            <a:fld id="{01352BA4-3C5B-40F1-9FE8-395CD24F23FE}"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9F38B1F-8F1A-434B-8E69-BAA5913A5AD6}" type="datetime1">
              <a:rPr lang="en-IE" smtClean="0"/>
              <a:t>26/11/2015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01352BA4-3C5B-40F1-9FE8-395CD24F23FE}"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01352BA4-3C5B-40F1-9FE8-395CD24F23FE}" type="slidenum">
              <a:rPr lang="en-IE" smtClean="0"/>
              <a:t>‹#›</a:t>
            </a:fld>
            <a:endParaRPr lang="en-IE"/>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4EE30B0-E1FB-4CFA-86D8-3A9D9153B54C}" type="datetime1">
              <a:rPr lang="en-IE" smtClean="0"/>
              <a:t>26/11/2015</a:t>
            </a:fld>
            <a:endParaRPr lang="en-IE"/>
          </a:p>
        </p:txBody>
      </p:sp>
      <p:sp>
        <p:nvSpPr>
          <p:cNvPr id="6" name="Footer Placeholder 5"/>
          <p:cNvSpPr>
            <a:spLocks noGrp="1"/>
          </p:cNvSpPr>
          <p:nvPr>
            <p:ph type="ftr" sz="quarter" idx="11"/>
          </p:nvPr>
        </p:nvSpPr>
        <p:spPr>
          <a:xfrm>
            <a:off x="402336" y="6410848"/>
            <a:ext cx="4511040" cy="365760"/>
          </a:xfrm>
        </p:spPr>
        <p:txBody>
          <a:bodyPr/>
          <a:lstStyle/>
          <a:p>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p>
            <a:fld id="{01352BA4-3C5B-40F1-9FE8-395CD24F23FE}" type="slidenum">
              <a:rPr lang="en-IE" smtClean="0"/>
              <a:t>‹#›</a:t>
            </a:fld>
            <a:endParaRPr lang="en-IE"/>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FA0C78C0-FF6C-4E5B-9028-EECFBD554C2F}" type="datetime1">
              <a:rPr lang="en-IE" smtClean="0"/>
              <a:t>26/11/2015</a:t>
            </a:fld>
            <a:endParaRPr lang="en-IE"/>
          </a:p>
        </p:txBody>
      </p:sp>
      <p:sp>
        <p:nvSpPr>
          <p:cNvPr id="6" name="Footer Placeholder 5"/>
          <p:cNvSpPr>
            <a:spLocks noGrp="1"/>
          </p:cNvSpPr>
          <p:nvPr>
            <p:ph type="ftr" sz="quarter" idx="11"/>
          </p:nvPr>
        </p:nvSpPr>
        <p:spPr>
          <a:xfrm>
            <a:off x="402336" y="6410848"/>
            <a:ext cx="4779264" cy="365760"/>
          </a:xfrm>
        </p:spPr>
        <p:txBody>
          <a:bodyPr/>
          <a:lstStyle/>
          <a:p>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C117FF67-0FBE-4154-B764-7BE27B4DE0DC}" type="datetime1">
              <a:rPr lang="en-IE" smtClean="0"/>
              <a:t>26/11/2015</a:t>
            </a:fld>
            <a:endParaRPr lang="en-IE"/>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IE"/>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1352BA4-3C5B-40F1-9FE8-395CD24F23FE}" type="slidenum">
              <a:rPr lang="en-IE" smtClean="0"/>
              <a:t>‹#›</a:t>
            </a:fld>
            <a:endParaRPr lang="en-IE"/>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Addressing Loneliness and Social Isolation</a:t>
            </a:r>
            <a:br>
              <a:rPr lang="en-GB" dirty="0"/>
            </a:br>
            <a:r>
              <a:rPr lang="en-GB" dirty="0"/>
              <a:t>Sharing the Experience</a:t>
            </a:r>
          </a:p>
        </p:txBody>
      </p:sp>
      <p:sp>
        <p:nvSpPr>
          <p:cNvPr id="7" name="Subtitle 6"/>
          <p:cNvSpPr>
            <a:spLocks noGrp="1"/>
          </p:cNvSpPr>
          <p:nvPr>
            <p:ph type="subTitle" idx="1"/>
          </p:nvPr>
        </p:nvSpPr>
        <p:spPr/>
        <p:txBody>
          <a:bodyPr/>
          <a:lstStyle/>
          <a:p>
            <a:r>
              <a:rPr lang="en-GB" dirty="0" smtClean="0"/>
              <a:t>Ms. Lorna Kenny</a:t>
            </a:r>
          </a:p>
          <a:p>
            <a:r>
              <a:rPr lang="en-GB" dirty="0" err="1" smtClean="0"/>
              <a:t>Dr.</a:t>
            </a:r>
            <a:r>
              <a:rPr lang="en-GB" dirty="0" smtClean="0"/>
              <a:t> Siobhan O’Sullivan</a:t>
            </a:r>
          </a:p>
          <a:p>
            <a:r>
              <a:rPr lang="en-GB" dirty="0" smtClean="0"/>
              <a:t>Prof </a:t>
            </a:r>
            <a:r>
              <a:rPr lang="en-GB" dirty="0" err="1" smtClean="0"/>
              <a:t>Cathal</a:t>
            </a:r>
            <a:r>
              <a:rPr lang="en-GB" dirty="0" smtClean="0"/>
              <a:t> O’Connell</a:t>
            </a:r>
            <a:endParaRPr lang="en-GB" dirty="0"/>
          </a:p>
        </p:txBody>
      </p:sp>
      <p:pic>
        <p:nvPicPr>
          <p:cNvPr id="9" name="Picture 8"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5770" y="4785725"/>
            <a:ext cx="2095500" cy="781050"/>
          </a:xfrm>
          <a:prstGeom prst="rect">
            <a:avLst/>
          </a:prstGeom>
          <a:noFill/>
          <a:ln>
            <a:noFill/>
          </a:ln>
        </p:spPr>
      </p:pic>
      <p:pic>
        <p:nvPicPr>
          <p:cNvPr id="10" name="Picture 9" descr="UCC logo.png"/>
          <p:cNvPicPr/>
          <p:nvPr/>
        </p:nvPicPr>
        <p:blipFill>
          <a:blip r:embed="rId3" cstate="print"/>
          <a:stretch>
            <a:fillRect/>
          </a:stretch>
        </p:blipFill>
        <p:spPr>
          <a:xfrm>
            <a:off x="1443404" y="4843828"/>
            <a:ext cx="1943100" cy="714375"/>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0537" y="4872879"/>
            <a:ext cx="2108835" cy="664845"/>
          </a:xfrm>
          <a:prstGeom prst="rect">
            <a:avLst/>
          </a:prstGeom>
          <a:solidFill>
            <a:srgbClr val="FFFFFF">
              <a:alpha val="0"/>
            </a:srgbClr>
          </a:solidFill>
          <a:ln>
            <a:noFill/>
          </a:ln>
        </p:spPr>
      </p:pic>
    </p:spTree>
    <p:extLst>
      <p:ext uri="{BB962C8B-B14F-4D97-AF65-F5344CB8AC3E}">
        <p14:creationId xmlns:p14="http://schemas.microsoft.com/office/powerpoint/2010/main" val="1805480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dirty="0" smtClean="0"/>
              <a:t>Causes </a:t>
            </a:r>
            <a:endParaRPr lang="en-IE" dirty="0"/>
          </a:p>
        </p:txBody>
      </p:sp>
      <p:sp>
        <p:nvSpPr>
          <p:cNvPr id="3" name="Content Placeholder 2"/>
          <p:cNvSpPr>
            <a:spLocks noGrp="1"/>
          </p:cNvSpPr>
          <p:nvPr>
            <p:ph sz="quarter" idx="1"/>
          </p:nvPr>
        </p:nvSpPr>
        <p:spPr/>
        <p:txBody>
          <a:bodyPr/>
          <a:lstStyle/>
          <a:p>
            <a:r>
              <a:rPr lang="en-IE" dirty="0" smtClean="0"/>
              <a:t>Prevalence of people feeling lonely ‘sometimes’ or ‘often’ is </a:t>
            </a:r>
            <a:r>
              <a:rPr lang="en-IE" i="1" dirty="0" smtClean="0"/>
              <a:t>among </a:t>
            </a:r>
            <a:r>
              <a:rPr lang="en-IE" dirty="0" smtClean="0"/>
              <a:t>the highest for those in mature adulthood and old age</a:t>
            </a:r>
            <a:endParaRPr lang="en-IE" dirty="0"/>
          </a:p>
        </p:txBody>
      </p:sp>
      <p:sp>
        <p:nvSpPr>
          <p:cNvPr id="4" name="Rectangular Callout 3"/>
          <p:cNvSpPr/>
          <p:nvPr/>
        </p:nvSpPr>
        <p:spPr>
          <a:xfrm>
            <a:off x="1131277" y="2649416"/>
            <a:ext cx="9952892" cy="2086707"/>
          </a:xfrm>
          <a:prstGeom prst="wedgeRectCallou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t>The younger generation doesn’t involve the family, they have their own way. Even our own families are like that; my own family you hardly see them, they’re going here and there. They’re so busy. </a:t>
            </a:r>
          </a:p>
          <a:p>
            <a:pPr algn="ctr"/>
            <a:r>
              <a:rPr lang="en-IE" sz="2400" b="1" dirty="0"/>
              <a:t>(Respond! Resident)</a:t>
            </a:r>
          </a:p>
        </p:txBody>
      </p:sp>
      <p:sp>
        <p:nvSpPr>
          <p:cNvPr id="7" name="Rectangular Callout 6"/>
          <p:cNvSpPr/>
          <p:nvPr/>
        </p:nvSpPr>
        <p:spPr>
          <a:xfrm>
            <a:off x="445477" y="5169877"/>
            <a:ext cx="11324493" cy="1101969"/>
          </a:xfrm>
          <a:prstGeom prst="wedgeRectCallou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I have no brothers or sisters and I miss having close friends but I have lost a lot of friends, you see. Including my own husband. </a:t>
            </a:r>
            <a:r>
              <a:rPr lang="en-IE" sz="2400" b="1" i="1" dirty="0" smtClean="0"/>
              <a:t> </a:t>
            </a:r>
            <a:endParaRPr lang="en-IE" sz="2400" b="1" i="1" dirty="0"/>
          </a:p>
          <a:p>
            <a:pPr algn="ctr"/>
            <a:r>
              <a:rPr lang="en-IE" sz="2400" b="1" dirty="0"/>
              <a:t>(Respond! Resident)</a:t>
            </a:r>
          </a:p>
        </p:txBody>
      </p:sp>
    </p:spTree>
    <p:extLst>
      <p:ext uri="{BB962C8B-B14F-4D97-AF65-F5344CB8AC3E}">
        <p14:creationId xmlns:p14="http://schemas.microsoft.com/office/powerpoint/2010/main" val="2325776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Risk Factors</a:t>
            </a:r>
            <a:endParaRPr lang="en-IE" dirty="0"/>
          </a:p>
        </p:txBody>
      </p:sp>
      <p:sp>
        <p:nvSpPr>
          <p:cNvPr id="3" name="Content Placeholder 2"/>
          <p:cNvSpPr>
            <a:spLocks noGrp="1"/>
          </p:cNvSpPr>
          <p:nvPr>
            <p:ph sz="quarter" idx="1"/>
          </p:nvPr>
        </p:nvSpPr>
        <p:spPr/>
        <p:txBody>
          <a:bodyPr/>
          <a:lstStyle/>
          <a:p>
            <a:pPr lvl="0"/>
            <a:r>
              <a:rPr lang="en-GB" dirty="0"/>
              <a:t>Societal: access to transport, physical environment, participation in community, suitable housing, use of technology, fear of crime, a changing neighbourhood and society.</a:t>
            </a:r>
            <a:endParaRPr lang="en-IE" dirty="0"/>
          </a:p>
          <a:p>
            <a:pPr lvl="0"/>
            <a:r>
              <a:rPr lang="en-GB" dirty="0"/>
              <a:t>Personal: poor health, sensory loss, loss of mobility, less income, bereavement, retirement, caring for another person.</a:t>
            </a:r>
            <a:endParaRPr lang="en-IE" dirty="0"/>
          </a:p>
          <a:p>
            <a:pPr marL="0" indent="0">
              <a:buNone/>
            </a:pPr>
            <a:endParaRPr lang="en-IE" dirty="0"/>
          </a:p>
        </p:txBody>
      </p:sp>
      <p:sp>
        <p:nvSpPr>
          <p:cNvPr id="4" name="Rectangular Callout 3"/>
          <p:cNvSpPr/>
          <p:nvPr/>
        </p:nvSpPr>
        <p:spPr>
          <a:xfrm>
            <a:off x="1301262" y="4220308"/>
            <a:ext cx="9905999" cy="1839180"/>
          </a:xfrm>
          <a:prstGeom prst="wedgeRect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i="1" dirty="0" smtClean="0"/>
              <a:t>I suppose as people get older...where your physical body is not able to be mobile so that creates isolation. And then you have physical barriers like in terms of our streets, our public transport systems, our public buildings. They create barriers for older people. </a:t>
            </a:r>
          </a:p>
          <a:p>
            <a:pPr algn="ctr"/>
            <a:r>
              <a:rPr lang="en-IE" sz="2000" b="1" dirty="0" smtClean="0"/>
              <a:t>(Respond! Staff)</a:t>
            </a:r>
            <a:endParaRPr lang="en-IE" sz="2000" b="1" dirty="0"/>
          </a:p>
        </p:txBody>
      </p:sp>
    </p:spTree>
    <p:extLst>
      <p:ext uri="{BB962C8B-B14F-4D97-AF65-F5344CB8AC3E}">
        <p14:creationId xmlns:p14="http://schemas.microsoft.com/office/powerpoint/2010/main" val="3437071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Social Involvement</a:t>
            </a:r>
            <a:endParaRPr lang="en-IE" dirty="0"/>
          </a:p>
        </p:txBody>
      </p:sp>
      <p:sp>
        <p:nvSpPr>
          <p:cNvPr id="3" name="Content Placeholder 2"/>
          <p:cNvSpPr>
            <a:spLocks noGrp="1"/>
          </p:cNvSpPr>
          <p:nvPr>
            <p:ph sz="quarter" idx="1"/>
          </p:nvPr>
        </p:nvSpPr>
        <p:spPr/>
        <p:txBody>
          <a:bodyPr/>
          <a:lstStyle/>
          <a:p>
            <a:endParaRPr lang="en-IE" dirty="0" smtClean="0"/>
          </a:p>
          <a:p>
            <a:pPr>
              <a:spcAft>
                <a:spcPts val="3000"/>
              </a:spcAft>
            </a:pPr>
            <a:r>
              <a:rPr lang="en-IE" dirty="0" smtClean="0"/>
              <a:t>Increased well-being</a:t>
            </a:r>
          </a:p>
          <a:p>
            <a:pPr>
              <a:spcAft>
                <a:spcPts val="3000"/>
              </a:spcAft>
            </a:pPr>
            <a:r>
              <a:rPr lang="en-IE" dirty="0" smtClean="0"/>
              <a:t>Reduced cardio-vascular damage</a:t>
            </a:r>
          </a:p>
          <a:p>
            <a:pPr>
              <a:spcAft>
                <a:spcPts val="3000"/>
              </a:spcAft>
            </a:pPr>
            <a:r>
              <a:rPr lang="en-IE" dirty="0" smtClean="0"/>
              <a:t>Health enhancing behaviours</a:t>
            </a:r>
          </a:p>
          <a:p>
            <a:pPr>
              <a:spcAft>
                <a:spcPts val="3000"/>
              </a:spcAft>
            </a:pPr>
            <a:r>
              <a:rPr lang="en-IE" dirty="0" smtClean="0"/>
              <a:t>Increased self-esteem</a:t>
            </a:r>
          </a:p>
          <a:p>
            <a:pPr>
              <a:spcAft>
                <a:spcPts val="3000"/>
              </a:spcAft>
            </a:pPr>
            <a:endParaRPr lang="en-IE" dirty="0" smtClean="0"/>
          </a:p>
          <a:p>
            <a:pPr>
              <a:spcAft>
                <a:spcPts val="3000"/>
              </a:spcAft>
            </a:pPr>
            <a:endParaRPr lang="en-IE" dirty="0"/>
          </a:p>
        </p:txBody>
      </p:sp>
      <p:sp>
        <p:nvSpPr>
          <p:cNvPr id="4" name="Rectangular Callout 3"/>
          <p:cNvSpPr/>
          <p:nvPr/>
        </p:nvSpPr>
        <p:spPr>
          <a:xfrm>
            <a:off x="6131169" y="2110155"/>
            <a:ext cx="4862146" cy="3218687"/>
          </a:xfrm>
          <a:prstGeom prst="wedgeRectCallou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t>I think it’s important to have a social grouping which allows you to express your interests and hobbies. One can get isolated without such things.</a:t>
            </a:r>
          </a:p>
          <a:p>
            <a:pPr algn="ctr"/>
            <a:r>
              <a:rPr lang="en-IE" sz="2400" b="1" dirty="0"/>
              <a:t>(Respond! Resident</a:t>
            </a:r>
            <a:r>
              <a:rPr lang="en-IE" sz="2400" b="1" dirty="0" smtClean="0"/>
              <a:t>) </a:t>
            </a:r>
            <a:endParaRPr lang="en-IE" sz="2400" b="1" dirty="0"/>
          </a:p>
        </p:txBody>
      </p:sp>
    </p:spTree>
    <p:extLst>
      <p:ext uri="{BB962C8B-B14F-4D97-AF65-F5344CB8AC3E}">
        <p14:creationId xmlns:p14="http://schemas.microsoft.com/office/powerpoint/2010/main" val="3087099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dirty="0" err="1" smtClean="0"/>
              <a:t>Respond!’s</a:t>
            </a:r>
            <a:r>
              <a:rPr lang="en-IE" dirty="0" smtClean="0"/>
              <a:t> Approach</a:t>
            </a:r>
            <a:endParaRPr lang="en-IE" dirty="0"/>
          </a:p>
        </p:txBody>
      </p:sp>
      <p:sp>
        <p:nvSpPr>
          <p:cNvPr id="3" name="Content Placeholder 2"/>
          <p:cNvSpPr>
            <a:spLocks noGrp="1"/>
          </p:cNvSpPr>
          <p:nvPr>
            <p:ph sz="quarter" idx="1"/>
          </p:nvPr>
        </p:nvSpPr>
        <p:spPr/>
        <p:txBody>
          <a:bodyPr/>
          <a:lstStyle/>
          <a:p>
            <a:r>
              <a:rPr lang="en-IE" dirty="0" smtClean="0"/>
              <a:t>National Coordinator of Services for Older People</a:t>
            </a:r>
          </a:p>
          <a:p>
            <a:r>
              <a:rPr lang="en-IE" dirty="0" smtClean="0"/>
              <a:t>Individual Personal Profiles</a:t>
            </a:r>
          </a:p>
          <a:p>
            <a:r>
              <a:rPr lang="en-IE" dirty="0" smtClean="0"/>
              <a:t>Educational, social and recreational programmes</a:t>
            </a:r>
          </a:p>
          <a:p>
            <a:r>
              <a:rPr lang="en-IE" dirty="0" smtClean="0"/>
              <a:t>Interagency and partnership approach</a:t>
            </a:r>
          </a:p>
          <a:p>
            <a:r>
              <a:rPr lang="en-IE" dirty="0" smtClean="0"/>
              <a:t>Peer Leaders</a:t>
            </a:r>
          </a:p>
          <a:p>
            <a:r>
              <a:rPr lang="en-IE" dirty="0" smtClean="0"/>
              <a:t>Community Buildings, Day Centres and Community Gardens</a:t>
            </a:r>
          </a:p>
          <a:p>
            <a:endParaRPr lang="en-IE" dirty="0" smtClean="0"/>
          </a:p>
          <a:p>
            <a:endParaRPr lang="en-IE" dirty="0"/>
          </a:p>
        </p:txBody>
      </p:sp>
      <p:sp>
        <p:nvSpPr>
          <p:cNvPr id="4" name="Rectangular Callout 3"/>
          <p:cNvSpPr/>
          <p:nvPr/>
        </p:nvSpPr>
        <p:spPr>
          <a:xfrm>
            <a:off x="562707" y="4726901"/>
            <a:ext cx="10880969" cy="1369099"/>
          </a:xfrm>
          <a:prstGeom prst="wedgeRect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i="1" dirty="0"/>
              <a:t>It is about establishing strong partnerships. We as workers do not work in isolation, nor do we provide services in isolation. It’s about collaboration, working together for the betterment of older people’s lives ultimately.</a:t>
            </a:r>
          </a:p>
          <a:p>
            <a:pPr algn="ctr"/>
            <a:r>
              <a:rPr lang="en-IE" sz="2000" b="1" i="1" dirty="0"/>
              <a:t>(Respond! Staff)</a:t>
            </a:r>
          </a:p>
        </p:txBody>
      </p:sp>
    </p:spTree>
    <p:extLst>
      <p:ext uri="{BB962C8B-B14F-4D97-AF65-F5344CB8AC3E}">
        <p14:creationId xmlns:p14="http://schemas.microsoft.com/office/powerpoint/2010/main" val="633718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Respond! Initiatives</a:t>
            </a:r>
            <a:endParaRPr lang="en-IE" dirty="0"/>
          </a:p>
        </p:txBody>
      </p:sp>
      <p:pic>
        <p:nvPicPr>
          <p:cNvPr id="4" name="Content Placeholder 3"/>
          <p:cNvPicPr>
            <a:picLocks noGrp="1" noChangeAspect="1"/>
          </p:cNvPicPr>
          <p:nvPr>
            <p:ph sz="quarter" idx="1"/>
          </p:nvPr>
        </p:nvPicPr>
        <p:blipFill>
          <a:blip r:embed="rId2"/>
          <a:stretch>
            <a:fillRect/>
          </a:stretch>
        </p:blipFill>
        <p:spPr>
          <a:xfrm>
            <a:off x="1153460" y="2527542"/>
            <a:ext cx="2444708" cy="1932599"/>
          </a:xfrm>
          <a:prstGeom prst="rect">
            <a:avLst/>
          </a:prstGeom>
        </p:spPr>
      </p:pic>
      <p:pic>
        <p:nvPicPr>
          <p:cNvPr id="5" name="Picture 4"/>
          <p:cNvPicPr>
            <a:picLocks noChangeAspect="1"/>
          </p:cNvPicPr>
          <p:nvPr/>
        </p:nvPicPr>
        <p:blipFill>
          <a:blip r:embed="rId3"/>
          <a:stretch>
            <a:fillRect/>
          </a:stretch>
        </p:blipFill>
        <p:spPr>
          <a:xfrm>
            <a:off x="9018830" y="2527542"/>
            <a:ext cx="2334970" cy="1932599"/>
          </a:xfrm>
          <a:prstGeom prst="rect">
            <a:avLst/>
          </a:prstGeom>
        </p:spPr>
      </p:pic>
      <p:pic>
        <p:nvPicPr>
          <p:cNvPr id="6" name="Picture 5"/>
          <p:cNvPicPr>
            <a:picLocks noChangeAspect="1"/>
          </p:cNvPicPr>
          <p:nvPr/>
        </p:nvPicPr>
        <p:blipFill>
          <a:blip r:embed="rId4"/>
          <a:stretch>
            <a:fillRect/>
          </a:stretch>
        </p:blipFill>
        <p:spPr>
          <a:xfrm>
            <a:off x="3918660" y="2527542"/>
            <a:ext cx="4779678" cy="3060457"/>
          </a:xfrm>
          <a:prstGeom prst="rect">
            <a:avLst/>
          </a:prstGeom>
        </p:spPr>
      </p:pic>
    </p:spTree>
    <p:extLst>
      <p:ext uri="{BB962C8B-B14F-4D97-AF65-F5344CB8AC3E}">
        <p14:creationId xmlns:p14="http://schemas.microsoft.com/office/powerpoint/2010/main" val="1808148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Benefits of Living in Respond! Housing</a:t>
            </a:r>
            <a:endParaRPr lang="en-IE" dirty="0"/>
          </a:p>
        </p:txBody>
      </p:sp>
      <p:sp>
        <p:nvSpPr>
          <p:cNvPr id="9" name="Content Placeholder 8"/>
          <p:cNvSpPr>
            <a:spLocks noGrp="1"/>
          </p:cNvSpPr>
          <p:nvPr>
            <p:ph sz="quarter" idx="1"/>
          </p:nvPr>
        </p:nvSpPr>
        <p:spPr>
          <a:xfrm>
            <a:off x="7456369" y="3832507"/>
            <a:ext cx="2162906" cy="2263494"/>
          </a:xfrm>
          <a:prstGeom prst="wedgeRectCallou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GB" sz="2400" b="1" i="1" dirty="0" smtClean="0"/>
              <a:t>Respond</a:t>
            </a:r>
            <a:r>
              <a:rPr lang="en-GB" sz="2400" b="1" i="1" dirty="0"/>
              <a:t>! staff are easy to talk to and they understand. </a:t>
            </a:r>
            <a:endParaRPr lang="en-IE" sz="2400" dirty="0"/>
          </a:p>
          <a:p>
            <a:pPr marL="0" indent="0" algn="ctr">
              <a:buNone/>
            </a:pPr>
            <a:endParaRPr lang="en-IE" sz="2400" dirty="0"/>
          </a:p>
        </p:txBody>
      </p:sp>
      <p:sp>
        <p:nvSpPr>
          <p:cNvPr id="11" name="Rectangular Callout 10"/>
          <p:cNvSpPr/>
          <p:nvPr/>
        </p:nvSpPr>
        <p:spPr>
          <a:xfrm>
            <a:off x="337038" y="1605238"/>
            <a:ext cx="4129454" cy="3787378"/>
          </a:xfrm>
          <a:prstGeom prst="wedgeRectCallou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t>Everyone’s on a first name basis here. There’s a great sense of community since I came to live with Respond!  And we keep an eye on one another. If anyone has not been present for a while, you’d enquire about them. </a:t>
            </a:r>
          </a:p>
        </p:txBody>
      </p:sp>
      <p:sp>
        <p:nvSpPr>
          <p:cNvPr id="12" name="Rectangular Callout 11"/>
          <p:cNvSpPr/>
          <p:nvPr/>
        </p:nvSpPr>
        <p:spPr>
          <a:xfrm>
            <a:off x="4943234" y="1828800"/>
            <a:ext cx="6239479" cy="1770184"/>
          </a:xfrm>
          <a:prstGeom prst="wedgeRectCallou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With the resident support we sometimes have a chat. </a:t>
            </a:r>
            <a:r>
              <a:rPr lang="en-GB" sz="2400" b="1" i="1" dirty="0" smtClean="0"/>
              <a:t>We talk about memories and about people you know and years ago when we were young.</a:t>
            </a:r>
            <a:endParaRPr lang="en-IE" sz="2400" dirty="0"/>
          </a:p>
        </p:txBody>
      </p:sp>
    </p:spTree>
    <p:extLst>
      <p:ext uri="{BB962C8B-B14F-4D97-AF65-F5344CB8AC3E}">
        <p14:creationId xmlns:p14="http://schemas.microsoft.com/office/powerpoint/2010/main" val="22253007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Challenges</a:t>
            </a:r>
            <a:endParaRPr lang="en-IE" dirty="0"/>
          </a:p>
        </p:txBody>
      </p:sp>
      <p:pic>
        <p:nvPicPr>
          <p:cNvPr id="4" name="Content Placeholder 3"/>
          <p:cNvPicPr>
            <a:picLocks noGrp="1" noChangeAspect="1"/>
          </p:cNvPicPr>
          <p:nvPr>
            <p:ph sz="quarter" idx="1"/>
          </p:nvPr>
        </p:nvPicPr>
        <p:blipFill rotWithShape="1">
          <a:blip r:embed="rId2"/>
          <a:srcRect l="26418" t="26676" r="29920" b="21211"/>
          <a:stretch/>
        </p:blipFill>
        <p:spPr>
          <a:xfrm>
            <a:off x="4159326" y="1629508"/>
            <a:ext cx="3873349" cy="3996592"/>
          </a:xfrm>
          <a:prstGeom prst="rect">
            <a:avLst/>
          </a:prstGeom>
        </p:spPr>
      </p:pic>
    </p:spTree>
    <p:extLst>
      <p:ext uri="{BB962C8B-B14F-4D97-AF65-F5344CB8AC3E}">
        <p14:creationId xmlns:p14="http://schemas.microsoft.com/office/powerpoint/2010/main" val="2525087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Challenges</a:t>
            </a:r>
            <a:endParaRPr lang="en-IE" dirty="0"/>
          </a:p>
        </p:txBody>
      </p:sp>
      <p:sp>
        <p:nvSpPr>
          <p:cNvPr id="3" name="Content Placeholder 2"/>
          <p:cNvSpPr>
            <a:spLocks noGrp="1"/>
          </p:cNvSpPr>
          <p:nvPr>
            <p:ph sz="quarter" idx="1"/>
          </p:nvPr>
        </p:nvSpPr>
        <p:spPr/>
        <p:txBody>
          <a:bodyPr/>
          <a:lstStyle/>
          <a:p>
            <a:endParaRPr lang="en-IE" dirty="0" smtClean="0"/>
          </a:p>
          <a:p>
            <a:pPr>
              <a:spcAft>
                <a:spcPts val="3000"/>
              </a:spcAft>
            </a:pPr>
            <a:r>
              <a:rPr lang="en-IE" dirty="0" smtClean="0"/>
              <a:t>To identify those who are, or are at risk of becoming, isolated or lonely, build and improve social connections in communities, working across partnerships in order to protect those at risk of loneliness and isolation</a:t>
            </a:r>
          </a:p>
          <a:p>
            <a:pPr>
              <a:spcAft>
                <a:spcPts val="3000"/>
              </a:spcAft>
            </a:pPr>
            <a:r>
              <a:rPr lang="en-IE" dirty="0" smtClean="0"/>
              <a:t>To create an environment where people can connect with their neighbours, communities or people of the same interest</a:t>
            </a:r>
          </a:p>
          <a:p>
            <a:pPr>
              <a:spcAft>
                <a:spcPts val="3000"/>
              </a:spcAft>
            </a:pPr>
            <a:r>
              <a:rPr lang="en-IE" dirty="0" smtClean="0"/>
              <a:t>Scope of this research</a:t>
            </a:r>
          </a:p>
        </p:txBody>
      </p:sp>
    </p:spTree>
    <p:extLst>
      <p:ext uri="{BB962C8B-B14F-4D97-AF65-F5344CB8AC3E}">
        <p14:creationId xmlns:p14="http://schemas.microsoft.com/office/powerpoint/2010/main" val="135116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Responding</a:t>
            </a:r>
            <a:endParaRPr lang="en-IE" dirty="0"/>
          </a:p>
        </p:txBody>
      </p:sp>
      <p:sp>
        <p:nvSpPr>
          <p:cNvPr id="3" name="Content Placeholder 2"/>
          <p:cNvSpPr>
            <a:spLocks noGrp="1"/>
          </p:cNvSpPr>
          <p:nvPr>
            <p:ph sz="quarter" idx="1"/>
          </p:nvPr>
        </p:nvSpPr>
        <p:spPr>
          <a:xfrm>
            <a:off x="317500" y="1690688"/>
            <a:ext cx="10515600" cy="4663220"/>
          </a:xfrm>
        </p:spPr>
        <p:txBody>
          <a:bodyPr>
            <a:normAutofit fontScale="85000" lnSpcReduction="20000"/>
          </a:bodyPr>
          <a:lstStyle/>
          <a:p>
            <a:pPr>
              <a:spcAft>
                <a:spcPts val="1200"/>
              </a:spcAft>
            </a:pPr>
            <a:r>
              <a:rPr lang="en-IE" dirty="0" smtClean="0"/>
              <a:t>Older people as diverse as the communities in which they live</a:t>
            </a:r>
          </a:p>
          <a:p>
            <a:pPr>
              <a:spcAft>
                <a:spcPts val="1200"/>
              </a:spcAft>
            </a:pPr>
            <a:r>
              <a:rPr lang="en-IE" dirty="0" smtClean="0"/>
              <a:t>Assessing individual needs</a:t>
            </a:r>
          </a:p>
          <a:p>
            <a:pPr>
              <a:spcAft>
                <a:spcPts val="1200"/>
              </a:spcAft>
            </a:pPr>
            <a:r>
              <a:rPr lang="en-IE" dirty="0" smtClean="0"/>
              <a:t>Diverse solutions with different inputs</a:t>
            </a:r>
          </a:p>
          <a:p>
            <a:pPr marL="0" indent="0">
              <a:spcAft>
                <a:spcPts val="1200"/>
              </a:spcAft>
              <a:buNone/>
            </a:pPr>
            <a:r>
              <a:rPr lang="en-IE" b="1" dirty="0" smtClean="0"/>
              <a:t>Effective interventions usually involve</a:t>
            </a:r>
            <a:r>
              <a:rPr lang="en-IE" dirty="0" smtClean="0"/>
              <a:t>;</a:t>
            </a:r>
          </a:p>
          <a:p>
            <a:pPr>
              <a:spcAft>
                <a:spcPts val="1200"/>
              </a:spcAft>
            </a:pPr>
            <a:r>
              <a:rPr lang="en-IE" dirty="0" smtClean="0"/>
              <a:t>Consultation</a:t>
            </a:r>
          </a:p>
          <a:p>
            <a:pPr>
              <a:spcAft>
                <a:spcPts val="1200"/>
              </a:spcAft>
            </a:pPr>
            <a:r>
              <a:rPr lang="en-IE" dirty="0" smtClean="0"/>
              <a:t>Flexible and adaptable</a:t>
            </a:r>
          </a:p>
          <a:p>
            <a:pPr>
              <a:spcAft>
                <a:spcPts val="1200"/>
              </a:spcAft>
            </a:pPr>
            <a:r>
              <a:rPr lang="en-IE" dirty="0" smtClean="0"/>
              <a:t>Interagency and partnership approach ‘outward facing’</a:t>
            </a:r>
          </a:p>
          <a:p>
            <a:pPr>
              <a:spcAft>
                <a:spcPts val="1200"/>
              </a:spcAft>
            </a:pPr>
            <a:r>
              <a:rPr lang="en-IE" dirty="0" smtClean="0"/>
              <a:t>Make every contact and conversation count</a:t>
            </a:r>
          </a:p>
          <a:p>
            <a:pPr>
              <a:spcAft>
                <a:spcPts val="1200"/>
              </a:spcAft>
            </a:pPr>
            <a:r>
              <a:rPr lang="en-IE" dirty="0" smtClean="0"/>
              <a:t>Creating quality relationships (reciprocal relationships)</a:t>
            </a:r>
            <a:endParaRPr lang="en-IE" dirty="0"/>
          </a:p>
        </p:txBody>
      </p:sp>
      <p:sp>
        <p:nvSpPr>
          <p:cNvPr id="4" name="Content Placeholder 8"/>
          <p:cNvSpPr txBox="1">
            <a:spLocks/>
          </p:cNvSpPr>
          <p:nvPr/>
        </p:nvSpPr>
        <p:spPr>
          <a:xfrm>
            <a:off x="9664700" y="1690687"/>
            <a:ext cx="2336800" cy="1998663"/>
          </a:xfrm>
          <a:prstGeom prst="wedgeRectCallout">
            <a:avLst/>
          </a:prstGeom>
          <a:solidFill>
            <a:srgbClr val="0070C0"/>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endParaRPr lang="en-IE" sz="2400" b="1" i="1" dirty="0" smtClean="0"/>
          </a:p>
          <a:p>
            <a:pPr marL="0" indent="0" algn="ctr">
              <a:buFont typeface="Arial" panose="020B0604020202020204" pitchFamily="34" charset="0"/>
              <a:buNone/>
            </a:pPr>
            <a:r>
              <a:rPr lang="en-IE" sz="2400" b="1" i="1" dirty="0" smtClean="0"/>
              <a:t>We have experience in life and we should be listened to. </a:t>
            </a:r>
            <a:r>
              <a:rPr lang="en-IE" sz="1900" b="1" i="1" dirty="0" smtClean="0"/>
              <a:t>(</a:t>
            </a:r>
            <a:r>
              <a:rPr lang="en-IE" sz="1600" b="1" dirty="0" smtClean="0"/>
              <a:t>Respond! Resident</a:t>
            </a:r>
            <a:r>
              <a:rPr lang="en-IE" sz="1900" b="1" dirty="0" smtClean="0"/>
              <a:t>)</a:t>
            </a:r>
            <a:endParaRPr lang="en-IE" sz="1900" dirty="0" smtClean="0"/>
          </a:p>
          <a:p>
            <a:pPr marL="0" indent="0" algn="ctr">
              <a:buFont typeface="Arial" panose="020B0604020202020204" pitchFamily="34" charset="0"/>
              <a:buNone/>
            </a:pPr>
            <a:endParaRPr lang="en-IE" sz="2400" dirty="0" smtClean="0"/>
          </a:p>
        </p:txBody>
      </p:sp>
      <p:sp>
        <p:nvSpPr>
          <p:cNvPr id="5" name="Content Placeholder 8"/>
          <p:cNvSpPr txBox="1">
            <a:spLocks/>
          </p:cNvSpPr>
          <p:nvPr/>
        </p:nvSpPr>
        <p:spPr>
          <a:xfrm>
            <a:off x="8636000" y="4173416"/>
            <a:ext cx="3365500" cy="1868612"/>
          </a:xfrm>
          <a:prstGeom prst="wedgeRectCallout">
            <a:avLst/>
          </a:prstGeom>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endParaRPr lang="en-IE" sz="2400" b="1" i="1" dirty="0" smtClean="0"/>
          </a:p>
          <a:p>
            <a:pPr marL="0" indent="0" algn="ctr">
              <a:buFont typeface="Arial" panose="020B0604020202020204" pitchFamily="34" charset="0"/>
              <a:buNone/>
            </a:pPr>
            <a:r>
              <a:rPr lang="en-IE" sz="4400" b="1" i="1" dirty="0" smtClean="0"/>
              <a:t>Looks at the individual needs,  instead of putting everyone under the same category. </a:t>
            </a:r>
          </a:p>
          <a:p>
            <a:pPr marL="0" indent="0" algn="ctr">
              <a:buFont typeface="Arial" panose="020B0604020202020204" pitchFamily="34" charset="0"/>
              <a:buNone/>
            </a:pPr>
            <a:r>
              <a:rPr lang="en-IE" sz="3800" b="1" i="1" dirty="0" smtClean="0"/>
              <a:t>(</a:t>
            </a:r>
            <a:r>
              <a:rPr lang="en-IE" sz="3800" b="1" dirty="0" smtClean="0"/>
              <a:t>Respond! Staff)</a:t>
            </a:r>
            <a:endParaRPr lang="en-IE" sz="3800" dirty="0" smtClean="0"/>
          </a:p>
          <a:p>
            <a:pPr marL="0" indent="0" algn="ctr">
              <a:buFont typeface="Arial" panose="020B0604020202020204" pitchFamily="34" charset="0"/>
              <a:buNone/>
            </a:pPr>
            <a:endParaRPr lang="en-IE" sz="2400" dirty="0" smtClean="0"/>
          </a:p>
        </p:txBody>
      </p:sp>
    </p:spTree>
    <p:extLst>
      <p:ext uri="{BB962C8B-B14F-4D97-AF65-F5344CB8AC3E}">
        <p14:creationId xmlns:p14="http://schemas.microsoft.com/office/powerpoint/2010/main" val="1269837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dirty="0" smtClean="0"/>
              <a:t>Some questions to think about for the rest of the day</a:t>
            </a:r>
            <a:endParaRPr lang="en-IE" dirty="0"/>
          </a:p>
        </p:txBody>
      </p:sp>
      <p:sp>
        <p:nvSpPr>
          <p:cNvPr id="3" name="Content Placeholder 2"/>
          <p:cNvSpPr>
            <a:spLocks noGrp="1"/>
          </p:cNvSpPr>
          <p:nvPr>
            <p:ph sz="quarter" idx="1"/>
          </p:nvPr>
        </p:nvSpPr>
        <p:spPr/>
        <p:txBody>
          <a:bodyPr>
            <a:normAutofit fontScale="92500" lnSpcReduction="10000"/>
          </a:bodyPr>
          <a:lstStyle/>
          <a:p>
            <a:pPr>
              <a:spcAft>
                <a:spcPts val="1800"/>
              </a:spcAft>
            </a:pPr>
            <a:r>
              <a:rPr lang="en-IE" dirty="0" smtClean="0"/>
              <a:t>How do we make </a:t>
            </a:r>
            <a:r>
              <a:rPr lang="en-IE" b="1" dirty="0" smtClean="0"/>
              <a:t>every</a:t>
            </a:r>
            <a:r>
              <a:rPr lang="en-IE" dirty="0" smtClean="0"/>
              <a:t> contact count?</a:t>
            </a:r>
          </a:p>
          <a:p>
            <a:pPr>
              <a:spcAft>
                <a:spcPts val="1800"/>
              </a:spcAft>
            </a:pPr>
            <a:r>
              <a:rPr lang="en-IE" dirty="0" smtClean="0"/>
              <a:t>How do we </a:t>
            </a:r>
            <a:r>
              <a:rPr lang="en-IE" b="1" dirty="0" smtClean="0"/>
              <a:t>look after </a:t>
            </a:r>
            <a:r>
              <a:rPr lang="en-IE" dirty="0" smtClean="0"/>
              <a:t>the health and wellbeing of our communities, colleagues and ourselves?</a:t>
            </a:r>
          </a:p>
          <a:p>
            <a:pPr>
              <a:spcAft>
                <a:spcPts val="1800"/>
              </a:spcAft>
            </a:pPr>
            <a:r>
              <a:rPr lang="en-IE" dirty="0" smtClean="0"/>
              <a:t>How do we resource </a:t>
            </a:r>
            <a:r>
              <a:rPr lang="en-IE" b="1" dirty="0" smtClean="0"/>
              <a:t>prevention </a:t>
            </a:r>
            <a:r>
              <a:rPr lang="en-IE" dirty="0" smtClean="0"/>
              <a:t>in difficult times?</a:t>
            </a:r>
          </a:p>
          <a:p>
            <a:pPr>
              <a:spcAft>
                <a:spcPts val="1800"/>
              </a:spcAft>
            </a:pPr>
            <a:r>
              <a:rPr lang="en-IE" dirty="0" smtClean="0"/>
              <a:t>How do we ensure </a:t>
            </a:r>
            <a:r>
              <a:rPr lang="en-IE" b="1" dirty="0" smtClean="0"/>
              <a:t>community assets </a:t>
            </a:r>
            <a:r>
              <a:rPr lang="en-IE" dirty="0" smtClean="0"/>
              <a:t>are used to their full potential?</a:t>
            </a:r>
          </a:p>
          <a:p>
            <a:pPr>
              <a:spcAft>
                <a:spcPts val="1800"/>
              </a:spcAft>
            </a:pPr>
            <a:r>
              <a:rPr lang="en-IE" dirty="0" smtClean="0"/>
              <a:t>How </a:t>
            </a:r>
            <a:r>
              <a:rPr lang="en-IE" dirty="0"/>
              <a:t>do we give the </a:t>
            </a:r>
            <a:r>
              <a:rPr lang="en-IE" b="1" dirty="0"/>
              <a:t>gift of time</a:t>
            </a:r>
            <a:r>
              <a:rPr lang="en-IE" dirty="0" smtClean="0"/>
              <a:t>?</a:t>
            </a:r>
          </a:p>
          <a:p>
            <a:pPr marL="0" indent="0">
              <a:buNone/>
            </a:pPr>
            <a:endParaRPr lang="en-IE" dirty="0"/>
          </a:p>
          <a:p>
            <a:pPr marL="0" lvl="0" indent="0" algn="ctr">
              <a:buNone/>
            </a:pPr>
            <a:r>
              <a:rPr lang="en-IE" b="1" dirty="0">
                <a:solidFill>
                  <a:prstClr val="black"/>
                </a:solidFill>
              </a:rPr>
              <a:t>Let’s see how we can all talk about </a:t>
            </a:r>
            <a:r>
              <a:rPr lang="en-IE" b="1" dirty="0" smtClean="0">
                <a:solidFill>
                  <a:prstClr val="black"/>
                </a:solidFill>
              </a:rPr>
              <a:t>loneliness and social isolation!</a:t>
            </a:r>
            <a:endParaRPr lang="en-IE" b="1" dirty="0">
              <a:solidFill>
                <a:prstClr val="black"/>
              </a:solidFill>
            </a:endParaRPr>
          </a:p>
          <a:p>
            <a:endParaRPr lang="en-IE" dirty="0" smtClean="0"/>
          </a:p>
          <a:p>
            <a:endParaRPr lang="en-IE" dirty="0"/>
          </a:p>
        </p:txBody>
      </p:sp>
    </p:spTree>
    <p:extLst>
      <p:ext uri="{BB962C8B-B14F-4D97-AF65-F5344CB8AC3E}">
        <p14:creationId xmlns:p14="http://schemas.microsoft.com/office/powerpoint/2010/main" val="4140282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Introduction</a:t>
            </a:r>
            <a:endParaRPr lang="en-IE" dirty="0"/>
          </a:p>
        </p:txBody>
      </p:sp>
      <p:sp>
        <p:nvSpPr>
          <p:cNvPr id="3" name="Content Placeholder 2"/>
          <p:cNvSpPr>
            <a:spLocks noGrp="1"/>
          </p:cNvSpPr>
          <p:nvPr>
            <p:ph sz="quarter" idx="1"/>
          </p:nvPr>
        </p:nvSpPr>
        <p:spPr/>
        <p:txBody>
          <a:bodyPr>
            <a:normAutofit/>
          </a:bodyPr>
          <a:lstStyle/>
          <a:p>
            <a:pPr>
              <a:spcAft>
                <a:spcPts val="600"/>
              </a:spcAft>
            </a:pPr>
            <a:endParaRPr lang="en-IE" dirty="0"/>
          </a:p>
          <a:p>
            <a:pPr>
              <a:spcAft>
                <a:spcPts val="600"/>
              </a:spcAft>
            </a:pPr>
            <a:r>
              <a:rPr lang="en-IE" dirty="0" smtClean="0"/>
              <a:t>Collaboration between UCC and Respond! Housing association</a:t>
            </a:r>
          </a:p>
          <a:p>
            <a:pPr>
              <a:spcAft>
                <a:spcPts val="600"/>
              </a:spcAft>
            </a:pPr>
            <a:r>
              <a:rPr lang="en-IE" dirty="0" smtClean="0"/>
              <a:t>Funded by the Irish Research Council </a:t>
            </a:r>
          </a:p>
          <a:p>
            <a:pPr>
              <a:spcAft>
                <a:spcPts val="600"/>
              </a:spcAft>
            </a:pPr>
            <a:r>
              <a:rPr lang="en-IE" dirty="0" smtClean="0"/>
              <a:t>Healthy ageing in place with a positive ageing ethos</a:t>
            </a:r>
          </a:p>
          <a:p>
            <a:pPr>
              <a:spcAft>
                <a:spcPts val="600"/>
              </a:spcAft>
            </a:pPr>
            <a:r>
              <a:rPr lang="en-IE" dirty="0" smtClean="0"/>
              <a:t>535,393 people aged 65 years and over living in Ireland</a:t>
            </a:r>
            <a:endParaRPr lang="en-IE" dirty="0"/>
          </a:p>
          <a:p>
            <a:pPr>
              <a:spcAft>
                <a:spcPts val="600"/>
              </a:spcAft>
            </a:pPr>
            <a:r>
              <a:rPr lang="en-IE" dirty="0" smtClean="0"/>
              <a:t>2013 20% Respond! residents are older persons. Projected 30% in next ten years</a:t>
            </a:r>
            <a:endParaRPr lang="en-IE" dirty="0"/>
          </a:p>
        </p:txBody>
      </p:sp>
    </p:spTree>
    <p:extLst>
      <p:ext uri="{BB962C8B-B14F-4D97-AF65-F5344CB8AC3E}">
        <p14:creationId xmlns:p14="http://schemas.microsoft.com/office/powerpoint/2010/main" val="2480295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711200" y="784225"/>
            <a:ext cx="10515600" cy="4351338"/>
          </a:xfrm>
        </p:spPr>
        <p:txBody>
          <a:bodyPr anchor="ctr"/>
          <a:lstStyle/>
          <a:p>
            <a:pPr marL="0" indent="0" algn="ctr">
              <a:buNone/>
            </a:pPr>
            <a:endParaRPr lang="en-IE" b="1" dirty="0"/>
          </a:p>
          <a:p>
            <a:pPr marL="0" indent="0" algn="ctr">
              <a:buNone/>
            </a:pPr>
            <a:r>
              <a:rPr lang="en-IE" b="1" dirty="0" smtClean="0"/>
              <a:t>THANK YOU!</a:t>
            </a:r>
          </a:p>
          <a:p>
            <a:pPr marL="0" indent="0" algn="ctr">
              <a:buNone/>
            </a:pPr>
            <a:endParaRPr lang="en-IE" b="1" dirty="0"/>
          </a:p>
          <a:p>
            <a:pPr marL="0" indent="0">
              <a:buNone/>
            </a:pPr>
            <a:endParaRPr lang="en-IE" b="1" dirty="0" smtClean="0"/>
          </a:p>
        </p:txBody>
      </p:sp>
      <p:sp>
        <p:nvSpPr>
          <p:cNvPr id="2" name="TextBox 1"/>
          <p:cNvSpPr txBox="1"/>
          <p:nvPr/>
        </p:nvSpPr>
        <p:spPr>
          <a:xfrm>
            <a:off x="750275" y="3470031"/>
            <a:ext cx="4337539" cy="1200329"/>
          </a:xfrm>
          <a:prstGeom prst="rect">
            <a:avLst/>
          </a:prstGeom>
          <a:noFill/>
        </p:spPr>
        <p:txBody>
          <a:bodyPr wrap="square" rtlCol="0">
            <a:spAutoFit/>
          </a:bodyPr>
          <a:lstStyle/>
          <a:p>
            <a:r>
              <a:rPr lang="en-GB" dirty="0" smtClean="0">
                <a:latin typeface="+mj-lt"/>
              </a:rPr>
              <a:t>Lorna.kenny@ucc.ie</a:t>
            </a:r>
          </a:p>
          <a:p>
            <a:r>
              <a:rPr lang="en-GB" dirty="0" smtClean="0">
                <a:latin typeface="+mj-lt"/>
              </a:rPr>
              <a:t>Siobhan.osull@ucc.ie</a:t>
            </a:r>
          </a:p>
          <a:p>
            <a:r>
              <a:rPr lang="en-GB" dirty="0" smtClean="0">
                <a:latin typeface="+mj-lt"/>
              </a:rPr>
              <a:t>C.oconnell@ucc.ie</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5770" y="4785725"/>
            <a:ext cx="2095500" cy="781050"/>
          </a:xfrm>
          <a:prstGeom prst="rect">
            <a:avLst/>
          </a:prstGeom>
          <a:noFill/>
          <a:ln>
            <a:noFill/>
          </a:ln>
        </p:spPr>
      </p:pic>
      <p:pic>
        <p:nvPicPr>
          <p:cNvPr id="6" name="Picture 5" descr="UCC logo.png"/>
          <p:cNvPicPr/>
          <p:nvPr/>
        </p:nvPicPr>
        <p:blipFill>
          <a:blip r:embed="rId3" cstate="print"/>
          <a:stretch>
            <a:fillRect/>
          </a:stretch>
        </p:blipFill>
        <p:spPr>
          <a:xfrm>
            <a:off x="1443404" y="4843828"/>
            <a:ext cx="1943100" cy="714375"/>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0537" y="4872879"/>
            <a:ext cx="2108835" cy="664845"/>
          </a:xfrm>
          <a:prstGeom prst="rect">
            <a:avLst/>
          </a:prstGeom>
          <a:solidFill>
            <a:srgbClr val="FFFFFF">
              <a:alpha val="0"/>
            </a:srgbClr>
          </a:solidFill>
          <a:ln>
            <a:noFill/>
          </a:ln>
        </p:spPr>
      </p:pic>
    </p:spTree>
    <p:extLst>
      <p:ext uri="{BB962C8B-B14F-4D97-AF65-F5344CB8AC3E}">
        <p14:creationId xmlns:p14="http://schemas.microsoft.com/office/powerpoint/2010/main" val="1378419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Aims of the research</a:t>
            </a:r>
            <a:endParaRPr lang="en-IE" dirty="0"/>
          </a:p>
        </p:txBody>
      </p:sp>
      <p:sp>
        <p:nvSpPr>
          <p:cNvPr id="3" name="Content Placeholder 2"/>
          <p:cNvSpPr>
            <a:spLocks noGrp="1"/>
          </p:cNvSpPr>
          <p:nvPr>
            <p:ph sz="quarter" idx="1"/>
          </p:nvPr>
        </p:nvSpPr>
        <p:spPr/>
        <p:txBody>
          <a:bodyPr>
            <a:normAutofit/>
          </a:bodyPr>
          <a:lstStyle/>
          <a:p>
            <a:pPr>
              <a:spcAft>
                <a:spcPts val="1800"/>
              </a:spcAft>
            </a:pPr>
            <a:r>
              <a:rPr lang="en-IE" dirty="0" smtClean="0"/>
              <a:t>IRC opportunity to develop skills and knowledge in the area, both for itself and the wider social housing community</a:t>
            </a:r>
          </a:p>
          <a:p>
            <a:pPr>
              <a:spcAft>
                <a:spcPts val="1800"/>
              </a:spcAft>
            </a:pPr>
            <a:r>
              <a:rPr lang="en-IE" dirty="0" smtClean="0"/>
              <a:t>Support social housing landlords, voluntary and local authority to identity and develop strategies, supports and interventions to prevent social isolation and loneliness among older people</a:t>
            </a:r>
          </a:p>
          <a:p>
            <a:pPr>
              <a:spcAft>
                <a:spcPts val="1800"/>
              </a:spcAft>
            </a:pPr>
            <a:r>
              <a:rPr lang="en-IE" dirty="0" smtClean="0"/>
              <a:t>Contribute to a growing evidence base on supports for older people addressing loneliness and social isolation and guide good practice and future development</a:t>
            </a:r>
          </a:p>
          <a:p>
            <a:endParaRPr lang="en-IE" dirty="0"/>
          </a:p>
        </p:txBody>
      </p:sp>
    </p:spTree>
    <p:extLst>
      <p:ext uri="{BB962C8B-B14F-4D97-AF65-F5344CB8AC3E}">
        <p14:creationId xmlns:p14="http://schemas.microsoft.com/office/powerpoint/2010/main" val="3962857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4800" dirty="0" smtClean="0"/>
              <a:t>Methodology</a:t>
            </a:r>
            <a:endParaRPr lang="en-IE" sz="4800" dirty="0"/>
          </a:p>
        </p:txBody>
      </p:sp>
      <p:pic>
        <p:nvPicPr>
          <p:cNvPr id="5" name="Picture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01638" y="1687341"/>
            <a:ext cx="5384800" cy="4050056"/>
          </a:xfrm>
        </p:spPr>
      </p:pic>
      <p:sp>
        <p:nvSpPr>
          <p:cNvPr id="3" name="Content Placeholder 2"/>
          <p:cNvSpPr>
            <a:spLocks noGrp="1"/>
          </p:cNvSpPr>
          <p:nvPr>
            <p:ph sz="half" idx="2"/>
          </p:nvPr>
        </p:nvSpPr>
        <p:spPr/>
        <p:txBody>
          <a:bodyPr/>
          <a:lstStyle/>
          <a:p>
            <a:endParaRPr lang="en-IE" dirty="0" smtClean="0"/>
          </a:p>
          <a:p>
            <a:endParaRPr lang="en-IE" dirty="0"/>
          </a:p>
          <a:p>
            <a:pPr>
              <a:spcAft>
                <a:spcPts val="3000"/>
              </a:spcAft>
            </a:pPr>
            <a:r>
              <a:rPr lang="en-IE" sz="2400" dirty="0" smtClean="0"/>
              <a:t>Literature review </a:t>
            </a:r>
          </a:p>
          <a:p>
            <a:pPr>
              <a:spcAft>
                <a:spcPts val="3000"/>
              </a:spcAft>
            </a:pPr>
            <a:r>
              <a:rPr lang="en-IE" sz="2400" dirty="0" smtClean="0"/>
              <a:t>Explorative</a:t>
            </a:r>
          </a:p>
          <a:p>
            <a:pPr>
              <a:spcAft>
                <a:spcPts val="3000"/>
              </a:spcAft>
            </a:pPr>
            <a:r>
              <a:rPr lang="en-IE" sz="2400" dirty="0" smtClean="0"/>
              <a:t>Focus Groups</a:t>
            </a:r>
          </a:p>
        </p:txBody>
      </p:sp>
    </p:spTree>
    <p:extLst>
      <p:ext uri="{BB962C8B-B14F-4D97-AF65-F5344CB8AC3E}">
        <p14:creationId xmlns:p14="http://schemas.microsoft.com/office/powerpoint/2010/main" val="1133932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What is social isolation and loneliness?</a:t>
            </a:r>
            <a:endParaRPr lang="en-IE" dirty="0"/>
          </a:p>
        </p:txBody>
      </p:sp>
      <p:sp>
        <p:nvSpPr>
          <p:cNvPr id="3" name="Content Placeholder 2"/>
          <p:cNvSpPr>
            <a:spLocks noGrp="1"/>
          </p:cNvSpPr>
          <p:nvPr>
            <p:ph sz="quarter" idx="1"/>
          </p:nvPr>
        </p:nvSpPr>
        <p:spPr/>
        <p:txBody>
          <a:bodyPr>
            <a:normAutofit fontScale="92500" lnSpcReduction="20000"/>
          </a:bodyPr>
          <a:lstStyle/>
          <a:p>
            <a:pPr>
              <a:spcAft>
                <a:spcPts val="1800"/>
              </a:spcAft>
            </a:pPr>
            <a:r>
              <a:rPr lang="en-IE" b="1" dirty="0" smtClean="0"/>
              <a:t>Social isolation </a:t>
            </a:r>
            <a:r>
              <a:rPr lang="en-IE" dirty="0" smtClean="0"/>
              <a:t>is a state in which an individual lacks a sense of social belonging and engagement with others.  A person may have a minimal number of social contacts or an absence of contact with other people and society.</a:t>
            </a:r>
          </a:p>
          <a:p>
            <a:pPr>
              <a:spcAft>
                <a:spcPts val="1800"/>
              </a:spcAft>
            </a:pPr>
            <a:r>
              <a:rPr lang="en-IE" b="1" dirty="0" smtClean="0"/>
              <a:t>Loneliness</a:t>
            </a:r>
            <a:r>
              <a:rPr lang="en-IE" dirty="0" smtClean="0"/>
              <a:t> is a subjective experience that involves an individual’s emotional response to their social connections.  A person can feel lonely due to dissatisfaction with the frequency and closeness of their social contacts or loss of the companionship of an intimate romantic partner, family member or friend. </a:t>
            </a:r>
          </a:p>
          <a:p>
            <a:pPr marL="0" indent="0" algn="ctr">
              <a:spcAft>
                <a:spcPts val="600"/>
              </a:spcAft>
              <a:buNone/>
            </a:pPr>
            <a:r>
              <a:rPr lang="en-IE" dirty="0" smtClean="0"/>
              <a:t>“</a:t>
            </a:r>
            <a:r>
              <a:rPr lang="en-IE" i="1" dirty="0" smtClean="0"/>
              <a:t>Language has created the word ‘loneliness’ to express the pain of being alone. And it has created the word ‘solitude’ to express the glory of being alone</a:t>
            </a:r>
            <a:r>
              <a:rPr lang="en-IE" dirty="0" smtClean="0"/>
              <a:t>” </a:t>
            </a:r>
          </a:p>
          <a:p>
            <a:pPr marL="0" indent="0" algn="ctr">
              <a:spcAft>
                <a:spcPts val="1800"/>
              </a:spcAft>
              <a:buNone/>
            </a:pPr>
            <a:r>
              <a:rPr lang="en-IE" dirty="0" smtClean="0"/>
              <a:t>(Paul Joseph Tillich)</a:t>
            </a:r>
            <a:endParaRPr lang="en-IE" dirty="0"/>
          </a:p>
        </p:txBody>
      </p:sp>
    </p:spTree>
    <p:extLst>
      <p:ext uri="{BB962C8B-B14F-4D97-AF65-F5344CB8AC3E}">
        <p14:creationId xmlns:p14="http://schemas.microsoft.com/office/powerpoint/2010/main" val="3920063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Prevalence</a:t>
            </a:r>
            <a:endParaRPr lang="en-IE" dirty="0"/>
          </a:p>
        </p:txBody>
      </p:sp>
      <p:sp>
        <p:nvSpPr>
          <p:cNvPr id="3" name="Content Placeholder 2"/>
          <p:cNvSpPr>
            <a:spLocks noGrp="1"/>
          </p:cNvSpPr>
          <p:nvPr>
            <p:ph sz="quarter" idx="1"/>
          </p:nvPr>
        </p:nvSpPr>
        <p:spPr>
          <a:xfrm>
            <a:off x="402336" y="1527047"/>
            <a:ext cx="11338560" cy="4733075"/>
          </a:xfrm>
        </p:spPr>
        <p:txBody>
          <a:bodyPr>
            <a:noAutofit/>
          </a:bodyPr>
          <a:lstStyle/>
          <a:p>
            <a:r>
              <a:rPr lang="en-IE" sz="2400" dirty="0" smtClean="0">
                <a:effectLst/>
              </a:rPr>
              <a:t>Just under a third of older people (approx. </a:t>
            </a:r>
            <a:r>
              <a:rPr lang="en-IE" sz="2400" dirty="0" smtClean="0"/>
              <a:t>136,000) </a:t>
            </a:r>
            <a:r>
              <a:rPr lang="en-IE" sz="2400" dirty="0" smtClean="0">
                <a:effectLst/>
              </a:rPr>
              <a:t>live on their own </a:t>
            </a:r>
          </a:p>
          <a:p>
            <a:endParaRPr lang="en-IE" sz="2400" dirty="0" smtClean="0">
              <a:effectLst/>
            </a:endParaRPr>
          </a:p>
          <a:p>
            <a:r>
              <a:rPr lang="en-IE" sz="2400" dirty="0" smtClean="0"/>
              <a:t>TILDA- sex, education, health and loneliness across the age spectrum</a:t>
            </a:r>
          </a:p>
          <a:p>
            <a:pPr marL="0" indent="0">
              <a:buNone/>
            </a:pPr>
            <a:endParaRPr lang="en-IE" sz="2400" dirty="0" smtClean="0"/>
          </a:p>
          <a:p>
            <a:r>
              <a:rPr lang="en-IE" sz="2400" dirty="0" smtClean="0"/>
              <a:t>Golden et. al. (2009) 35% of 1299 people over 65 years in Dublin</a:t>
            </a:r>
          </a:p>
          <a:p>
            <a:endParaRPr lang="en-IE" sz="2400" dirty="0" smtClean="0"/>
          </a:p>
          <a:p>
            <a:r>
              <a:rPr lang="en-IE" sz="2400" dirty="0" err="1" smtClean="0"/>
              <a:t>Drennan</a:t>
            </a:r>
            <a:r>
              <a:rPr lang="en-IE" sz="2400" dirty="0" smtClean="0"/>
              <a:t> et. Al (2008)-683 people surveyed over age 65 had high romantic loneliness</a:t>
            </a:r>
          </a:p>
          <a:p>
            <a:endParaRPr lang="en-IE" sz="2400" dirty="0" smtClean="0"/>
          </a:p>
          <a:p>
            <a:pPr lvl="0">
              <a:buClr>
                <a:srgbClr val="D16349"/>
              </a:buClr>
            </a:pPr>
            <a:r>
              <a:rPr lang="en-IE" sz="2400" dirty="0">
                <a:solidFill>
                  <a:prstClr val="black"/>
                </a:solidFill>
              </a:rPr>
              <a:t>A 2011 report into loneliness linked some older loneliness to the erosion of local communities and community </a:t>
            </a:r>
            <a:r>
              <a:rPr lang="en-IE" sz="2400" dirty="0" smtClean="0">
                <a:solidFill>
                  <a:prstClr val="black"/>
                </a:solidFill>
              </a:rPr>
              <a:t>infrastructure</a:t>
            </a:r>
            <a:endParaRPr lang="en-IE" sz="2400" dirty="0">
              <a:solidFill>
                <a:prstClr val="black"/>
              </a:solidFill>
            </a:endParaRPr>
          </a:p>
          <a:p>
            <a:pPr marL="0" indent="0">
              <a:buNone/>
            </a:pPr>
            <a:endParaRPr lang="en-IE" sz="2400" dirty="0" smtClean="0"/>
          </a:p>
        </p:txBody>
      </p:sp>
    </p:spTree>
    <p:extLst>
      <p:ext uri="{BB962C8B-B14F-4D97-AF65-F5344CB8AC3E}">
        <p14:creationId xmlns:p14="http://schemas.microsoft.com/office/powerpoint/2010/main" val="1868882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What’s it like to be lonely?</a:t>
            </a:r>
            <a:endParaRPr lang="en-IE" dirty="0"/>
          </a:p>
        </p:txBody>
      </p:sp>
      <p:sp>
        <p:nvSpPr>
          <p:cNvPr id="3" name="Content Placeholder 2"/>
          <p:cNvSpPr>
            <a:spLocks noGrp="1"/>
          </p:cNvSpPr>
          <p:nvPr>
            <p:ph sz="quarter" idx="1"/>
          </p:nvPr>
        </p:nvSpPr>
        <p:spPr/>
        <p:txBody>
          <a:bodyPr/>
          <a:lstStyle/>
          <a:p>
            <a:pPr marL="0" indent="0">
              <a:buNone/>
            </a:pPr>
            <a:endParaRPr lang="en-GB" b="1" i="1" dirty="0" smtClean="0"/>
          </a:p>
          <a:p>
            <a:pPr marL="0" indent="0">
              <a:buNone/>
            </a:pPr>
            <a:endParaRPr lang="en-IE" dirty="0"/>
          </a:p>
          <a:p>
            <a:pPr marL="0" indent="0">
              <a:buNone/>
            </a:pPr>
            <a:endParaRPr lang="en-IE" dirty="0" smtClean="0"/>
          </a:p>
          <a:p>
            <a:pPr marL="0" indent="0">
              <a:buNone/>
            </a:pPr>
            <a:endParaRPr lang="en-IE" dirty="0"/>
          </a:p>
        </p:txBody>
      </p:sp>
      <p:sp>
        <p:nvSpPr>
          <p:cNvPr id="5" name="Rectangular Callout 4"/>
          <p:cNvSpPr/>
          <p:nvPr/>
        </p:nvSpPr>
        <p:spPr>
          <a:xfrm>
            <a:off x="5016500" y="2447925"/>
            <a:ext cx="2159000" cy="1841500"/>
          </a:xfrm>
          <a:prstGeom prst="wedgeRectCallou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smtClean="0"/>
              <a:t>Loneliness eats away at you over time.</a:t>
            </a:r>
            <a:endParaRPr lang="en-IE" sz="2400" b="1" i="1" dirty="0"/>
          </a:p>
        </p:txBody>
      </p:sp>
      <p:sp>
        <p:nvSpPr>
          <p:cNvPr id="6" name="Rectangular Callout 5"/>
          <p:cNvSpPr/>
          <p:nvPr/>
        </p:nvSpPr>
        <p:spPr>
          <a:xfrm>
            <a:off x="8674100" y="2110154"/>
            <a:ext cx="2159000" cy="2896821"/>
          </a:xfrm>
          <a:prstGeom prst="wedgeRectCallou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Loneliness is a killer. It’s a terrible fear for old people like me</a:t>
            </a:r>
            <a:r>
              <a:rPr lang="en-GB" sz="2400" b="1" i="1" dirty="0" smtClean="0"/>
              <a:t>.</a:t>
            </a:r>
            <a:endParaRPr lang="en-GB" sz="2400" b="1" i="1" dirty="0"/>
          </a:p>
          <a:p>
            <a:pPr algn="ctr"/>
            <a:endParaRPr lang="en-IE" dirty="0" smtClean="0"/>
          </a:p>
        </p:txBody>
      </p:sp>
      <p:sp>
        <p:nvSpPr>
          <p:cNvPr id="7" name="Rectangular Callout 6"/>
          <p:cNvSpPr/>
          <p:nvPr/>
        </p:nvSpPr>
        <p:spPr>
          <a:xfrm>
            <a:off x="1168400" y="2094279"/>
            <a:ext cx="2349500" cy="2912696"/>
          </a:xfrm>
          <a:prstGeom prst="wedgeRectCallou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smtClean="0"/>
              <a:t>Feeling lonely is like being thrown in at the deep end with no one to save you.</a:t>
            </a:r>
            <a:endParaRPr lang="en-IE" sz="2400" i="1" dirty="0" smtClean="0"/>
          </a:p>
          <a:p>
            <a:pPr algn="ctr"/>
            <a:endParaRPr lang="en-IE" dirty="0" smtClean="0"/>
          </a:p>
        </p:txBody>
      </p:sp>
      <p:sp>
        <p:nvSpPr>
          <p:cNvPr id="8" name="TextBox 7"/>
          <p:cNvSpPr txBox="1"/>
          <p:nvPr/>
        </p:nvSpPr>
        <p:spPr>
          <a:xfrm>
            <a:off x="2986454" y="5434335"/>
            <a:ext cx="5867400" cy="584775"/>
          </a:xfrm>
          <a:prstGeom prst="rect">
            <a:avLst/>
          </a:prstGeom>
          <a:noFill/>
        </p:spPr>
        <p:txBody>
          <a:bodyPr wrap="square" rtlCol="0" anchor="ctr">
            <a:spAutoFit/>
          </a:bodyPr>
          <a:lstStyle/>
          <a:p>
            <a:pPr algn="ctr"/>
            <a:r>
              <a:rPr lang="en-IE" sz="3200" dirty="0" smtClean="0">
                <a:ln w="0"/>
                <a:effectLst>
                  <a:outerShdw blurRad="38100" dist="19050" dir="2700000" algn="tl" rotWithShape="0">
                    <a:schemeClr val="dk1">
                      <a:alpha val="40000"/>
                    </a:schemeClr>
                  </a:outerShdw>
                </a:effectLst>
              </a:rPr>
              <a:t>     Respond! Residents Quotes</a:t>
            </a:r>
            <a:endParaRPr lang="en-IE"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468132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Consequences</a:t>
            </a:r>
            <a:endParaRPr lang="en-IE" dirty="0"/>
          </a:p>
        </p:txBody>
      </p:sp>
      <p:sp>
        <p:nvSpPr>
          <p:cNvPr id="3" name="Content Placeholder 2"/>
          <p:cNvSpPr>
            <a:spLocks noGrp="1"/>
          </p:cNvSpPr>
          <p:nvPr>
            <p:ph sz="quarter" idx="1"/>
          </p:nvPr>
        </p:nvSpPr>
        <p:spPr/>
        <p:txBody>
          <a:bodyPr>
            <a:normAutofit/>
          </a:bodyPr>
          <a:lstStyle/>
          <a:p>
            <a:pPr marL="0" indent="0">
              <a:buNone/>
            </a:pPr>
            <a:r>
              <a:rPr lang="en-IE" dirty="0" smtClean="0"/>
              <a:t>Significant impacts on both physical and mental health</a:t>
            </a:r>
          </a:p>
          <a:p>
            <a:pPr marL="0" indent="0">
              <a:buNone/>
            </a:pPr>
            <a:endParaRPr lang="en-IE" dirty="0" smtClean="0"/>
          </a:p>
          <a:p>
            <a:r>
              <a:rPr lang="en-IE" dirty="0" smtClean="0"/>
              <a:t>Increased mortality </a:t>
            </a:r>
            <a:endParaRPr lang="en-IE" dirty="0"/>
          </a:p>
          <a:p>
            <a:r>
              <a:rPr lang="en-IE" dirty="0" smtClean="0"/>
              <a:t>Increased risk of dementia </a:t>
            </a:r>
          </a:p>
          <a:p>
            <a:r>
              <a:rPr lang="en-IE" dirty="0" smtClean="0"/>
              <a:t>High blood pressure</a:t>
            </a:r>
          </a:p>
          <a:p>
            <a:r>
              <a:rPr lang="en-IE" dirty="0" smtClean="0"/>
              <a:t>Depression</a:t>
            </a:r>
            <a:endParaRPr lang="en-IE" dirty="0"/>
          </a:p>
        </p:txBody>
      </p:sp>
      <p:sp>
        <p:nvSpPr>
          <p:cNvPr id="5" name="Rectangular Callout 4"/>
          <p:cNvSpPr/>
          <p:nvPr/>
        </p:nvSpPr>
        <p:spPr>
          <a:xfrm>
            <a:off x="6166339" y="2600569"/>
            <a:ext cx="4007338" cy="2680494"/>
          </a:xfrm>
          <a:prstGeom prst="wedgeRect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smtClean="0"/>
              <a:t>Some people say to me: ‘as you get older, you get more invisible’ </a:t>
            </a:r>
            <a:r>
              <a:rPr lang="en-IE" sz="2400" b="1" dirty="0" smtClean="0"/>
              <a:t>(Respond! Staff)</a:t>
            </a:r>
            <a:endParaRPr lang="en-IE" sz="2400" b="1" dirty="0"/>
          </a:p>
        </p:txBody>
      </p:sp>
    </p:spTree>
    <p:extLst>
      <p:ext uri="{BB962C8B-B14F-4D97-AF65-F5344CB8AC3E}">
        <p14:creationId xmlns:p14="http://schemas.microsoft.com/office/powerpoint/2010/main" val="3945165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Impact</a:t>
            </a:r>
            <a:endParaRPr lang="en-IE" dirty="0"/>
          </a:p>
        </p:txBody>
      </p:sp>
      <p:sp>
        <p:nvSpPr>
          <p:cNvPr id="3" name="Content Placeholder 2"/>
          <p:cNvSpPr>
            <a:spLocks noGrp="1"/>
          </p:cNvSpPr>
          <p:nvPr>
            <p:ph sz="quarter" idx="1"/>
          </p:nvPr>
        </p:nvSpPr>
        <p:spPr/>
        <p:txBody>
          <a:bodyPr>
            <a:normAutofit/>
          </a:bodyPr>
          <a:lstStyle/>
          <a:p>
            <a:endParaRPr lang="en-IE" dirty="0" smtClean="0"/>
          </a:p>
          <a:p>
            <a:endParaRPr lang="en-IE" dirty="0"/>
          </a:p>
          <a:p>
            <a:pPr>
              <a:spcAft>
                <a:spcPts val="4200"/>
              </a:spcAft>
            </a:pPr>
            <a:r>
              <a:rPr lang="en-IE" dirty="0" smtClean="0"/>
              <a:t>Families, friends and neighbours (loneliness as ‘contagious’)</a:t>
            </a:r>
          </a:p>
          <a:p>
            <a:pPr>
              <a:spcAft>
                <a:spcPts val="4200"/>
              </a:spcAft>
            </a:pPr>
            <a:r>
              <a:rPr lang="en-IE" dirty="0" smtClean="0"/>
              <a:t>Communities (</a:t>
            </a:r>
            <a:r>
              <a:rPr lang="en-IE" dirty="0" err="1" smtClean="0"/>
              <a:t>e.g</a:t>
            </a:r>
            <a:r>
              <a:rPr lang="en-IE" dirty="0" smtClean="0"/>
              <a:t> contribution of older people in our community)</a:t>
            </a:r>
          </a:p>
          <a:p>
            <a:pPr lvl="0">
              <a:spcAft>
                <a:spcPts val="4200"/>
              </a:spcAft>
            </a:pPr>
            <a:r>
              <a:rPr lang="en-IE" dirty="0" smtClean="0"/>
              <a:t>Broader society (</a:t>
            </a:r>
            <a:r>
              <a:rPr lang="en-IE" dirty="0" err="1" smtClean="0"/>
              <a:t>e.g</a:t>
            </a:r>
            <a:r>
              <a:rPr lang="en-IE" dirty="0" smtClean="0"/>
              <a:t> </a:t>
            </a:r>
            <a:r>
              <a:rPr lang="en-IE" dirty="0" smtClean="0">
                <a:solidFill>
                  <a:prstClr val="black"/>
                </a:solidFill>
              </a:rPr>
              <a:t>associated </a:t>
            </a:r>
            <a:r>
              <a:rPr lang="en-IE" dirty="0">
                <a:solidFill>
                  <a:prstClr val="black"/>
                </a:solidFill>
              </a:rPr>
              <a:t>with hospital readmission, and early admission to long-term care</a:t>
            </a:r>
          </a:p>
        </p:txBody>
      </p:sp>
    </p:spTree>
    <p:extLst>
      <p:ext uri="{BB962C8B-B14F-4D97-AF65-F5344CB8AC3E}">
        <p14:creationId xmlns:p14="http://schemas.microsoft.com/office/powerpoint/2010/main" val="23642454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643</TotalTime>
  <Words>1168</Words>
  <Application>Microsoft Office PowerPoint</Application>
  <PresentationFormat>Widescreen</PresentationFormat>
  <Paragraphs>125</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Georgia</vt:lpstr>
      <vt:lpstr>Wingdings</vt:lpstr>
      <vt:lpstr>Wingdings 2</vt:lpstr>
      <vt:lpstr>Civic</vt:lpstr>
      <vt:lpstr>Addressing Loneliness and Social Isolation Sharing the Experience</vt:lpstr>
      <vt:lpstr>Introduction</vt:lpstr>
      <vt:lpstr>Aims of the research</vt:lpstr>
      <vt:lpstr>Methodology</vt:lpstr>
      <vt:lpstr>What is social isolation and loneliness?</vt:lpstr>
      <vt:lpstr>Prevalence</vt:lpstr>
      <vt:lpstr>What’s it like to be lonely?</vt:lpstr>
      <vt:lpstr>Consequences</vt:lpstr>
      <vt:lpstr>Impact</vt:lpstr>
      <vt:lpstr>Causes </vt:lpstr>
      <vt:lpstr>Risk Factors</vt:lpstr>
      <vt:lpstr>Social Involvement</vt:lpstr>
      <vt:lpstr>Respond!’s Approach</vt:lpstr>
      <vt:lpstr>Respond! Initiatives</vt:lpstr>
      <vt:lpstr>Benefits of Living in Respond! Housing</vt:lpstr>
      <vt:lpstr>Challenges</vt:lpstr>
      <vt:lpstr>Challenges</vt:lpstr>
      <vt:lpstr>Responding</vt:lpstr>
      <vt:lpstr>Some questions to think about for the rest of the day</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Lorna Kenny</dc:creator>
  <cp:lastModifiedBy>Philip O'Reilly</cp:lastModifiedBy>
  <cp:revision>55</cp:revision>
  <dcterms:created xsi:type="dcterms:W3CDTF">2015-11-23T12:08:50Z</dcterms:created>
  <dcterms:modified xsi:type="dcterms:W3CDTF">2015-11-26T09:41:26Z</dcterms:modified>
</cp:coreProperties>
</file>