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93" r:id="rId2"/>
    <p:sldId id="283" r:id="rId3"/>
    <p:sldId id="301" r:id="rId4"/>
    <p:sldId id="306" r:id="rId5"/>
    <p:sldId id="302" r:id="rId6"/>
    <p:sldId id="300" r:id="rId7"/>
    <p:sldId id="303" r:id="rId8"/>
    <p:sldId id="308" r:id="rId9"/>
    <p:sldId id="310" r:id="rId10"/>
    <p:sldId id="264" r:id="rId11"/>
    <p:sldId id="268" r:id="rId12"/>
    <p:sldId id="269" r:id="rId13"/>
    <p:sldId id="289" r:id="rId14"/>
    <p:sldId id="271" r:id="rId15"/>
    <p:sldId id="276" r:id="rId16"/>
    <p:sldId id="280" r:id="rId17"/>
    <p:sldId id="288" r:id="rId18"/>
    <p:sldId id="305" r:id="rId19"/>
    <p:sldId id="281" r:id="rId20"/>
    <p:sldId id="28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5" autoAdjust="0"/>
    <p:restoredTop sz="94660"/>
  </p:normalViewPr>
  <p:slideViewPr>
    <p:cSldViewPr snapToObjects="1">
      <p:cViewPr>
        <p:scale>
          <a:sx n="100" d="100"/>
          <a:sy n="100" d="100"/>
        </p:scale>
        <p:origin x="-34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B9283D-81CB-A44F-9490-2D8EF3B720D3}" type="datetimeFigureOut">
              <a:rPr lang="en-US" smtClean="0"/>
              <a:pPr/>
              <a:t>12/4/2015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D4202-EE17-EF4A-88E0-F086ECF3A365}" type="slidenum">
              <a:rPr lang="en-US" smtClean="0"/>
              <a:pPr/>
              <a:t>‹#›</a:t>
            </a:fld>
            <a:endParaRPr lang="en-US"/>
          </a:p>
        </p:txBody>
      </p:sp>
    </p:spTree>
    <p:extLst>
      <p:ext uri="{BB962C8B-B14F-4D97-AF65-F5344CB8AC3E}">
        <p14:creationId xmlns:p14="http://schemas.microsoft.com/office/powerpoint/2010/main" val="31449186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americanhistory.about.com/od/franklinroosevelt/p/pfdroosevelt.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focus of my presentation is on how to avoid</a:t>
            </a:r>
            <a:r>
              <a:rPr lang="en-US" baseline="0" dirty="0" smtClean="0"/>
              <a:t> lonliness and isolation for OUR older age.  Many of you are here because you want to make a difference to the clients for whom you are the service provider.  Please leave that thought behind as you receive this presentation.  This is for YOU,,FOR YOUR OLDER AGE…FROM TODAY.</a:t>
            </a:r>
            <a:endParaRPr lang="en-US" dirty="0"/>
          </a:p>
        </p:txBody>
      </p:sp>
      <p:sp>
        <p:nvSpPr>
          <p:cNvPr id="4" name="Slide Number Placeholder 3"/>
          <p:cNvSpPr>
            <a:spLocks noGrp="1"/>
          </p:cNvSpPr>
          <p:nvPr>
            <p:ph type="sldNum" sz="quarter" idx="10"/>
          </p:nvPr>
        </p:nvSpPr>
        <p:spPr/>
        <p:txBody>
          <a:bodyPr/>
          <a:lstStyle/>
          <a:p>
            <a:fld id="{AE0F310C-4047-664F-80DD-0072D2B9BEC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Arts and Culture Centre is attached to the Housing development.</a:t>
            </a:r>
          </a:p>
          <a:p>
            <a:r>
              <a:rPr lang="en-US" dirty="0" smtClean="0"/>
              <a:t>It hosts numerous events</a:t>
            </a:r>
            <a:r>
              <a:rPr lang="en-US" baseline="0" dirty="0" smtClean="0"/>
              <a:t> and is a venue for wedding ceremonies.</a:t>
            </a:r>
          </a:p>
          <a:p>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Convent Tea Rooms is open to the entire community.</a:t>
            </a:r>
          </a:p>
          <a:p>
            <a:r>
              <a:rPr lang="en-US" dirty="0" smtClean="0"/>
              <a:t>It is staffed by a manager, people on community employment schemes and dedicated volunteers.</a:t>
            </a:r>
          </a:p>
          <a:p>
            <a:r>
              <a:rPr lang="en-US" dirty="0" smtClean="0"/>
              <a:t>Baking is done in house and the smell of the baking creates a very welcoming atmosphere.</a:t>
            </a:r>
          </a:p>
          <a:p>
            <a:r>
              <a:rPr lang="en-US" dirty="0" smtClean="0"/>
              <a:t>Tea leaf tea is served in a tea pot with a tea </a:t>
            </a:r>
            <a:r>
              <a:rPr lang="en-US" dirty="0" err="1" smtClean="0"/>
              <a:t>cosy</a:t>
            </a:r>
            <a:r>
              <a:rPr lang="en-US" dirty="0" smtClean="0"/>
              <a:t> knotted by </a:t>
            </a:r>
            <a:r>
              <a:rPr lang="en-US" dirty="0" err="1" smtClean="0"/>
              <a:t>McAuley</a:t>
            </a:r>
            <a:r>
              <a:rPr lang="en-US" dirty="0" smtClean="0"/>
              <a:t> Place crafts group.</a:t>
            </a:r>
          </a:p>
          <a:p>
            <a:r>
              <a:rPr lang="en-US" dirty="0" smtClean="0"/>
              <a:t>China tea cups help to create the</a:t>
            </a:r>
            <a:r>
              <a:rPr lang="en-US" baseline="0" dirty="0" smtClean="0"/>
              <a:t> very special feel of the Convent Tea Rooms.</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Volunteer hub</a:t>
            </a:r>
            <a:r>
              <a:rPr lang="en-US" baseline="0" dirty="0" smtClean="0"/>
              <a:t> with  original Volunteer Coordinator, Volunteers and international visitors.</a:t>
            </a:r>
          </a:p>
          <a:p>
            <a:r>
              <a:rPr lang="en-US" baseline="0" dirty="0" err="1" smtClean="0"/>
              <a:t>McAuley</a:t>
            </a:r>
            <a:r>
              <a:rPr lang="en-US" baseline="0" dirty="0" smtClean="0"/>
              <a:t> Place could not be all that it is without the incredible support of the wonderful volunteers that work there.</a:t>
            </a:r>
          </a:p>
          <a:p>
            <a:r>
              <a:rPr lang="en-US" baseline="0" dirty="0" smtClean="0"/>
              <a:t>All volunteers are inducted and training is provided.</a:t>
            </a:r>
          </a:p>
          <a:p>
            <a:r>
              <a:rPr lang="en-US" baseline="0" dirty="0" smtClean="0"/>
              <a:t>There is a volunteer </a:t>
            </a:r>
            <a:r>
              <a:rPr lang="en-US" baseline="0" dirty="0" err="1" smtClean="0"/>
              <a:t>programme</a:t>
            </a:r>
            <a:r>
              <a:rPr lang="en-US" baseline="0" dirty="0" smtClean="0"/>
              <a:t> also for local transition year students.</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Health through Learning</a:t>
            </a:r>
            <a:r>
              <a:rPr lang="en-US" baseline="0" dirty="0" smtClean="0"/>
              <a:t> Centre will be a STEP UP facility at </a:t>
            </a:r>
            <a:r>
              <a:rPr lang="en-US" baseline="0" dirty="0" err="1" smtClean="0"/>
              <a:t>McAuley</a:t>
            </a:r>
            <a:r>
              <a:rPr lang="en-US" baseline="0" dirty="0" smtClean="0"/>
              <a:t> Place.</a:t>
            </a:r>
          </a:p>
          <a:p>
            <a:r>
              <a:rPr lang="en-US" baseline="0" dirty="0" smtClean="0"/>
              <a:t>It will consist of a community lounge, three creative spaces and accommodation for an artist in residence.</a:t>
            </a:r>
          </a:p>
          <a:p>
            <a:r>
              <a:rPr lang="en-US" baseline="0" dirty="0" smtClean="0"/>
              <a:t>It will lead out to an urban woodland garden.</a:t>
            </a:r>
          </a:p>
          <a:p>
            <a:r>
              <a:rPr lang="en-US" baseline="0" dirty="0" smtClean="0"/>
              <a:t>It will be a’ drop in’ as well as a ‘hang out’ space for all ages in the community.</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Year long intergenerational community arts project. Received European funding.  International seminar on the project.  Can have many more similar projects</a:t>
            </a:r>
            <a:r>
              <a:rPr lang="en-US" baseline="0" dirty="0" smtClean="0"/>
              <a:t> when Health through Learning Centre is developed .Money spent on the arts as tolls for engagement can have many more benefits than costly and inappropriate medication. I was with a lady in her 90th year in hospital.  Two days before she died, when she could hardly swallow sips of water, she was given calcium tablets by the nurse.  This was to prevent osteoporosis.  Are we subjected to mindless treatments at the cost of our wellbeing?  Is health funding inappropriately being spent?.</a:t>
            </a:r>
          </a:p>
        </p:txBody>
      </p:sp>
      <p:sp>
        <p:nvSpPr>
          <p:cNvPr id="4" name="Slide Number Placeholder 3"/>
          <p:cNvSpPr>
            <a:spLocks noGrp="1"/>
          </p:cNvSpPr>
          <p:nvPr>
            <p:ph type="sldNum" sz="quarter" idx="10"/>
          </p:nvPr>
        </p:nvSpPr>
        <p:spPr/>
        <p:txBody>
          <a:bodyPr/>
          <a:lstStyle/>
          <a:p>
            <a:fld id="{63080BEC-7DC1-E340-A9BD-ADA71CAC2898}"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President Michael D Higgins in the Arts and Culture Centre recommending </a:t>
            </a:r>
            <a:r>
              <a:rPr lang="en-US" dirty="0" err="1" smtClean="0"/>
              <a:t>McAuley</a:t>
            </a:r>
            <a:r>
              <a:rPr lang="en-US" dirty="0" smtClean="0"/>
              <a:t> Place as a national exemplar.</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AE0F310C-4047-664F-80DD-0072D2B9BEC7}"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Intergenerational solidarity and nurturing</a:t>
            </a:r>
            <a:r>
              <a:rPr lang="en-US" baseline="0" dirty="0" smtClean="0"/>
              <a:t> growth and learning and transfer </a:t>
            </a:r>
            <a:r>
              <a:rPr lang="en-US" baseline="0" smtClean="0"/>
              <a:t>of skills </a:t>
            </a:r>
            <a:r>
              <a:rPr lang="en-US" baseline="0" dirty="0" smtClean="0"/>
              <a:t>at </a:t>
            </a:r>
            <a:r>
              <a:rPr lang="en-US" baseline="0" dirty="0" err="1" smtClean="0"/>
              <a:t>McAuley</a:t>
            </a:r>
            <a:r>
              <a:rPr lang="en-US" baseline="0" dirty="0" smtClean="0"/>
              <a:t> Place</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"If the fires of freedom and civil liberties burn low in other lands, they must be made brighter in our own." ~ President </a:t>
            </a:r>
            <a:r>
              <a:rPr lang="en-US" sz="1200" kern="1200" dirty="0" smtClean="0">
                <a:solidFill>
                  <a:schemeClr val="tx1"/>
                </a:solidFill>
                <a:latin typeface="+mn-lt"/>
                <a:ea typeface="+mn-ea"/>
                <a:cs typeface="+mn-cs"/>
                <a:hlinkClick r:id="rId3"/>
              </a:rPr>
              <a:t>Franklin D. Roosevelt</a:t>
            </a:r>
            <a:r>
              <a:rPr lang="en-US" sz="1200" kern="1200" dirty="0" smtClean="0">
                <a:solidFill>
                  <a:schemeClr val="tx1"/>
                </a:solidFill>
                <a:latin typeface="+mn-lt"/>
                <a:ea typeface="+mn-ea"/>
                <a:cs typeface="+mn-cs"/>
              </a:rPr>
              <a:t>, in a 1938 address to the National Education Association </a:t>
            </a:r>
          </a:p>
          <a:p>
            <a:endParaRPr lang="en-US" dirty="0"/>
          </a:p>
        </p:txBody>
      </p:sp>
      <p:sp>
        <p:nvSpPr>
          <p:cNvPr id="4" name="Slide Number Placeholder 3"/>
          <p:cNvSpPr>
            <a:spLocks noGrp="1"/>
          </p:cNvSpPr>
          <p:nvPr>
            <p:ph type="sldNum" sz="quarter" idx="10"/>
          </p:nvPr>
        </p:nvSpPr>
        <p:spPr/>
        <p:txBody>
          <a:bodyPr/>
          <a:lstStyle/>
          <a:p>
            <a:fld id="{70AD4202-EE17-EF4A-88E0-F086ECF3A36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did a course in Oncology at the Royal Marsden Hospital in London.</a:t>
            </a:r>
            <a:r>
              <a:rPr lang="en-US" baseline="0" dirty="0" smtClean="0"/>
              <a:t>  At the first lecture the tutor stated: One in three of you will develop cancer. I do not have cancer but I do have a terminal condition.  It is called life.  You are going to die.  Prepare for it.  Will you be old? Prepare for it. </a:t>
            </a:r>
            <a:r>
              <a:rPr lang="en-US" dirty="0" smtClean="0"/>
              <a:t>Will where you are when you are old make you feel older?  Will where you are when you are old enable or disable you? Will the mere fact of WHERE you are affect how you are? Will you be connected to your community or isolated and lonely? What rights do older people have and are they considered</a:t>
            </a:r>
            <a:r>
              <a:rPr lang="en-US" baseline="0" dirty="0" smtClean="0"/>
              <a:t> in government policy for older persons?</a:t>
            </a:r>
            <a:endParaRPr lang="en-US" dirty="0"/>
          </a:p>
        </p:txBody>
      </p:sp>
      <p:sp>
        <p:nvSpPr>
          <p:cNvPr id="4" name="Slide Number Placeholder 3"/>
          <p:cNvSpPr>
            <a:spLocks noGrp="1"/>
          </p:cNvSpPr>
          <p:nvPr>
            <p:ph type="sldNum" sz="quarter" idx="10"/>
          </p:nvPr>
        </p:nvSpPr>
        <p:spPr/>
        <p:txBody>
          <a:bodyPr/>
          <a:lstStyle/>
          <a:p>
            <a:fld id="{70AD4202-EE17-EF4A-88E0-F086ECF3A36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kern="1200" dirty="0" smtClean="0">
                <a:solidFill>
                  <a:schemeClr val="tx1"/>
                </a:solidFill>
                <a:latin typeface="+mn-lt"/>
                <a:ea typeface="+mn-ea"/>
                <a:cs typeface="+mn-cs"/>
              </a:rPr>
              <a:t>Animals have </a:t>
            </a:r>
            <a:r>
              <a:rPr lang="en-US" sz="1200" kern="1200" dirty="0" err="1" smtClean="0">
                <a:solidFill>
                  <a:schemeClr val="tx1"/>
                </a:solidFill>
                <a:latin typeface="+mn-lt"/>
                <a:ea typeface="+mn-ea"/>
                <a:cs typeface="+mn-cs"/>
              </a:rPr>
              <a:t>rights..”All</a:t>
            </a:r>
            <a:r>
              <a:rPr lang="en-US" sz="1200" kern="1200" dirty="0" smtClean="0">
                <a:solidFill>
                  <a:schemeClr val="tx1"/>
                </a:solidFill>
                <a:latin typeface="+mn-lt"/>
                <a:ea typeface="+mn-ea"/>
                <a:cs typeface="+mn-cs"/>
              </a:rPr>
              <a:t> dogs require ongoing mental and physical stimulation, as well as HUMAN COMPANIONSHIP, SOCIALIZATION AND TRAINING. </a:t>
            </a:r>
          </a:p>
          <a:p>
            <a:r>
              <a:rPr lang="en-US" sz="1200" kern="1200" dirty="0" smtClean="0">
                <a:solidFill>
                  <a:schemeClr val="tx1"/>
                </a:solidFill>
                <a:latin typeface="+mn-lt"/>
                <a:ea typeface="+mn-ea"/>
                <a:cs typeface="+mn-cs"/>
              </a:rPr>
              <a:t>No animal should be left in the back yard, away from family, isolated and deprived of attention.  Pets will not thrive. left in alone for long periods of time.. Regular exercise and activity is a must. Socialize your dog early on. By exposing your dog to various people and environments, it will become a more stable, happy, and confident animal. ( From: People for Paws Rescue, Inc. website)  We do not accept leaving a dog alone for more than a day.  Why do we accept leaving an older person home alone for up to a week with no awareness or acknowledgment of how isolation and lonliness are having a detrimental affect on their </a:t>
            </a:r>
            <a:r>
              <a:rPr lang="en-US" sz="1200" kern="1200" dirty="0" err="1" smtClean="0">
                <a:solidFill>
                  <a:schemeClr val="tx1"/>
                </a:solidFill>
                <a:latin typeface="+mn-lt"/>
                <a:ea typeface="+mn-ea"/>
                <a:cs typeface="+mn-cs"/>
              </a:rPr>
              <a:t>wellbeing?I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scurrent</a:t>
            </a:r>
            <a:r>
              <a:rPr lang="en-US" sz="1200" kern="1200" dirty="0" smtClean="0">
                <a:solidFill>
                  <a:schemeClr val="tx1"/>
                </a:solidFill>
                <a:latin typeface="+mn-lt"/>
                <a:ea typeface="+mn-ea"/>
                <a:cs typeface="+mn-cs"/>
              </a:rPr>
              <a:t> policy of providing minimal care hours to isolated and lonely older people actually incubating them for costly and unwanted </a:t>
            </a:r>
            <a:r>
              <a:rPr lang="en-US" sz="1200" kern="1200" dirty="0" err="1" smtClean="0">
                <a:solidFill>
                  <a:schemeClr val="tx1"/>
                </a:solidFill>
                <a:latin typeface="+mn-lt"/>
                <a:ea typeface="+mn-ea"/>
                <a:cs typeface="+mn-cs"/>
              </a:rPr>
              <a:t>longterm</a:t>
            </a:r>
            <a:r>
              <a:rPr lang="en-US" sz="1200" kern="1200" dirty="0" smtClean="0">
                <a:solidFill>
                  <a:schemeClr val="tx1"/>
                </a:solidFill>
                <a:latin typeface="+mn-lt"/>
                <a:ea typeface="+mn-ea"/>
                <a:cs typeface="+mn-cs"/>
              </a:rPr>
              <a:t> care?” Reducing social exclusion can lead to greater social cohesiveness and better standards of health and reduce premature mortality” (WHO Europe, 2003)</a:t>
            </a:r>
          </a:p>
          <a:p>
            <a:r>
              <a:rPr lang="en-US" sz="1200" kern="1200" dirty="0" smtClean="0">
                <a:solidFill>
                  <a:schemeClr val="tx1"/>
                </a:solidFill>
                <a:latin typeface="+mn-lt"/>
                <a:ea typeface="+mn-ea"/>
                <a:cs typeface="+mn-cs"/>
              </a:rPr>
              <a:t>UNITED NATIONS PRINCIPLES FOR OLDER PERSONS:</a:t>
            </a:r>
          </a:p>
          <a:p>
            <a:r>
              <a:rPr lang="en-US" sz="1200" kern="1200" dirty="0" smtClean="0">
                <a:solidFill>
                  <a:schemeClr val="tx1"/>
                </a:solidFill>
                <a:latin typeface="+mn-lt"/>
                <a:ea typeface="+mn-ea"/>
                <a:cs typeface="+mn-cs"/>
              </a:rPr>
              <a:t>6. Older persons should be able to reside at home for as long as possible.</a:t>
            </a:r>
          </a:p>
          <a:p>
            <a:r>
              <a:rPr lang="en-US" sz="1200" b="1" kern="1200" dirty="0" smtClean="0">
                <a:solidFill>
                  <a:schemeClr val="tx1"/>
                </a:solidFill>
                <a:latin typeface="+mn-lt"/>
                <a:ea typeface="+mn-ea"/>
                <a:cs typeface="+mn-cs"/>
              </a:rPr>
              <a:t>Participation</a:t>
            </a:r>
            <a:r>
              <a:rPr lang="en-US" sz="1200" kern="1200" dirty="0" smtClean="0">
                <a:solidFill>
                  <a:schemeClr val="tx1"/>
                </a:solidFill>
                <a:latin typeface="+mn-lt"/>
                <a:ea typeface="+mn-ea"/>
                <a:cs typeface="+mn-cs"/>
              </a:rPr>
              <a:t> 7. Older persons should remain integrated in society, participate actively in the formulation and implementation of policies that directly affect their well-being and share their knowledge and skills with younger generations.</a:t>
            </a:r>
          </a:p>
          <a:p>
            <a:r>
              <a:rPr lang="en-US" sz="1200" kern="1200" dirty="0" smtClean="0">
                <a:solidFill>
                  <a:schemeClr val="tx1"/>
                </a:solidFill>
                <a:latin typeface="+mn-lt"/>
                <a:ea typeface="+mn-ea"/>
                <a:cs typeface="+mn-cs"/>
              </a:rPr>
              <a:t>8. Older persons should be able to seek and develop opportunities for service to the community and to serve as volunteers in positions appropriate to their interests and capabilities.</a:t>
            </a:r>
          </a:p>
          <a:p>
            <a:r>
              <a:rPr lang="en-US" sz="1200" b="1" kern="1200" dirty="0" smtClean="0">
                <a:solidFill>
                  <a:schemeClr val="tx1"/>
                </a:solidFill>
                <a:latin typeface="+mn-lt"/>
                <a:ea typeface="+mn-ea"/>
                <a:cs typeface="+mn-cs"/>
              </a:rPr>
              <a:t>Care</a:t>
            </a:r>
            <a:r>
              <a:rPr lang="en-US" sz="1200" kern="1200" dirty="0" smtClean="0">
                <a:solidFill>
                  <a:schemeClr val="tx1"/>
                </a:solidFill>
                <a:latin typeface="+mn-lt"/>
                <a:ea typeface="+mn-ea"/>
                <a:cs typeface="+mn-cs"/>
              </a:rPr>
              <a:t> Older persons should have access to health care to help them to maintain or regain the optimum level of physical, mental and emotional well-being and to prevent or delay the onset of illness. 16. Older persons should have access to the educational, cultural, spiritual and recreational resources of society.</a:t>
            </a:r>
          </a:p>
          <a:p>
            <a:pPr fontAlgn="base"/>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Core elements of </a:t>
            </a:r>
            <a:r>
              <a:rPr lang="en-US" dirty="0" err="1" smtClean="0"/>
              <a:t>McAuley</a:t>
            </a:r>
            <a:r>
              <a:rPr lang="en-US" dirty="0" smtClean="0"/>
              <a:t> Place for those who want to replicate the model: </a:t>
            </a:r>
            <a:r>
              <a:rPr lang="en-US" b="1" dirty="0" smtClean="0">
                <a:solidFill>
                  <a:srgbClr val="FF0000"/>
                </a:solidFill>
              </a:rPr>
              <a:t>L</a:t>
            </a:r>
            <a:r>
              <a:rPr lang="en-US" dirty="0" smtClean="0"/>
              <a:t>ocation. </a:t>
            </a:r>
            <a:r>
              <a:rPr lang="en-US" b="1" dirty="0" smtClean="0">
                <a:solidFill>
                  <a:srgbClr val="FF0000"/>
                </a:solidFill>
              </a:rPr>
              <a:t>I</a:t>
            </a:r>
            <a:r>
              <a:rPr lang="en-US" dirty="0" smtClean="0"/>
              <a:t>ntergenerational. </a:t>
            </a:r>
            <a:r>
              <a:rPr lang="en-US" b="1" dirty="0" smtClean="0">
                <a:solidFill>
                  <a:srgbClr val="FF0000"/>
                </a:solidFill>
              </a:rPr>
              <a:t>N</a:t>
            </a:r>
            <a:r>
              <a:rPr lang="en-US" dirty="0" smtClean="0"/>
              <a:t>on medical. </a:t>
            </a:r>
            <a:r>
              <a:rPr lang="en-US" b="1" dirty="0" smtClean="0">
                <a:solidFill>
                  <a:srgbClr val="FF0000"/>
                </a:solidFill>
              </a:rPr>
              <a:t>C</a:t>
            </a:r>
            <a:r>
              <a:rPr lang="en-US" dirty="0" smtClean="0"/>
              <a:t>reativity/Cultural entitlement.</a:t>
            </a:r>
          </a:p>
          <a:p>
            <a:r>
              <a:rPr lang="en-US" b="1" dirty="0" smtClean="0">
                <a:solidFill>
                  <a:srgbClr val="FF0000"/>
                </a:solidFill>
              </a:rPr>
              <a:t>I</a:t>
            </a:r>
            <a:r>
              <a:rPr lang="en-US" dirty="0" smtClean="0"/>
              <a:t>nterior design &amp;</a:t>
            </a:r>
            <a:r>
              <a:rPr lang="en-US" b="1" dirty="0" smtClean="0">
                <a:solidFill>
                  <a:srgbClr val="FF0000"/>
                </a:solidFill>
              </a:rPr>
              <a:t>E</a:t>
            </a:r>
            <a:r>
              <a:rPr lang="en-US" dirty="0" smtClean="0"/>
              <a:t>xpectation of unexpected</a:t>
            </a:r>
          </a:p>
          <a:p>
            <a:endParaRPr lang="en-US" dirty="0"/>
          </a:p>
        </p:txBody>
      </p:sp>
      <p:sp>
        <p:nvSpPr>
          <p:cNvPr id="4" name="Slide Number Placeholder 3"/>
          <p:cNvSpPr>
            <a:spLocks noGrp="1"/>
          </p:cNvSpPr>
          <p:nvPr>
            <p:ph type="sldNum" sz="quarter" idx="10"/>
          </p:nvPr>
        </p:nvSpPr>
        <p:spPr/>
        <p:txBody>
          <a:bodyPr/>
          <a:lstStyle/>
          <a:p>
            <a:fld id="{70AD4202-EE17-EF4A-88E0-F086ECF3A36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many older persons are living alone with little or no human contact week after week.  In a house without a view?</a:t>
            </a:r>
            <a:r>
              <a:rPr lang="en-US" baseline="0" dirty="0" smtClean="0"/>
              <a:t> How many Older persons are inappropriately placed in congregated care settings because they have no other viable choices?  Government policy is to develop more Residential beds for YOU and ME as older persons in the future. Are these actually congregated care settings? The cost of one of these residential beds for one week is an average of €1,000. And the Health service has no spare resources.  What do you want to have available for your older age? Note policy for people with a disability in </a:t>
            </a:r>
            <a:r>
              <a:rPr lang="en-US" baseline="0" dirty="0" err="1" smtClean="0"/>
              <a:t>Ireland:</a:t>
            </a:r>
            <a:r>
              <a:rPr lang="en-US" sz="1200" b="1" kern="1200" dirty="0" err="1" smtClean="0">
                <a:solidFill>
                  <a:schemeClr val="tx1"/>
                </a:solidFill>
                <a:latin typeface="+mn-lt"/>
                <a:ea typeface="+mn-ea"/>
                <a:cs typeface="+mn-cs"/>
              </a:rPr>
              <a:t>The</a:t>
            </a:r>
            <a:r>
              <a:rPr lang="en-US" sz="1200" b="1" kern="1200" dirty="0" smtClean="0">
                <a:solidFill>
                  <a:schemeClr val="tx1"/>
                </a:solidFill>
                <a:latin typeface="+mn-lt"/>
                <a:ea typeface="+mn-ea"/>
                <a:cs typeface="+mn-cs"/>
              </a:rPr>
              <a:t> HSE and all relevant stake holders are fully committed to supporting the transition of each individual identified as currently living in a congregated type setting to a more socially inclusive community integrated service over the next number of years</a:t>
            </a:r>
            <a:r>
              <a:rPr lang="en-US" dirty="0" smtClean="0"/>
              <a:t> </a:t>
            </a:r>
            <a:r>
              <a:rPr lang="en-US" baseline="0" dirty="0" smtClean="0"/>
              <a:t> the real world…with the possibility of making new stories?  Government policy for people with a disability is not to build any more “congregated settings”. But government policy for older persons is to provide more residential beds….How long will it take to realise that this is not what we want?</a:t>
            </a:r>
            <a:endParaRPr lang="en-US" dirty="0"/>
          </a:p>
        </p:txBody>
      </p:sp>
      <p:sp>
        <p:nvSpPr>
          <p:cNvPr id="4" name="Slide Number Placeholder 3"/>
          <p:cNvSpPr>
            <a:spLocks noGrp="1"/>
          </p:cNvSpPr>
          <p:nvPr>
            <p:ph type="sldNum" sz="quarter" idx="10"/>
          </p:nvPr>
        </p:nvSpPr>
        <p:spPr/>
        <p:txBody>
          <a:bodyPr/>
          <a:lstStyle/>
          <a:p>
            <a:fld id="{70AD4202-EE17-EF4A-88E0-F086ECF3A365}"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We want to live independently at the heart of a vibrant </a:t>
            </a:r>
            <a:r>
              <a:rPr lang="en-US" baseline="0" dirty="0" err="1" smtClean="0"/>
              <a:t>community..in</a:t>
            </a:r>
            <a:r>
              <a:rPr lang="en-US" baseline="0" dirty="0" smtClean="0"/>
              <a:t> an anti fragile environment, with the expectation of the unexpected, where age is irrelevant. We are uncomfortable about being grouped by age as we are older.  If I asked anyone with a disability to stand up, how would you feel? Years ago we isolated people with physical disabilities like cerebral palsy or </a:t>
            </a:r>
            <a:r>
              <a:rPr lang="en-US" baseline="0" dirty="0" err="1" smtClean="0"/>
              <a:t>downes</a:t>
            </a:r>
            <a:r>
              <a:rPr lang="en-US" baseline="0" dirty="0" smtClean="0"/>
              <a:t> syndrome into segrated institutions.  Now we realise how wrong that was and they are supported to live independently and integrated in their own communities. Years ago extended families lived together and grandparents looked after grandchildren, supported by the middle generation. Now we have </a:t>
            </a:r>
            <a:r>
              <a:rPr lang="en-US" baseline="0" dirty="0" err="1" smtClean="0"/>
              <a:t>creches</a:t>
            </a:r>
            <a:r>
              <a:rPr lang="en-US" baseline="0" dirty="0" smtClean="0"/>
              <a:t>, after school clubs, </a:t>
            </a:r>
            <a:r>
              <a:rPr lang="en-US" baseline="0" dirty="0" err="1" smtClean="0"/>
              <a:t>gaf</a:t>
            </a:r>
            <a:r>
              <a:rPr lang="en-US" baseline="0" dirty="0" smtClean="0"/>
              <a:t> cafes, youth clubs, care of the aged centres, and many older people in appropriately in </a:t>
            </a:r>
            <a:r>
              <a:rPr lang="en-US" baseline="0" dirty="0" err="1" smtClean="0"/>
              <a:t>longterm</a:t>
            </a:r>
            <a:r>
              <a:rPr lang="en-US" baseline="0" dirty="0" smtClean="0"/>
              <a:t> residential care settings.  How can we join the dots and reconnect </a:t>
            </a:r>
            <a:r>
              <a:rPr lang="en-US" baseline="0" dirty="0" err="1" smtClean="0"/>
              <a:t>communities?.Does</a:t>
            </a:r>
            <a:r>
              <a:rPr lang="en-US" baseline="0" dirty="0" smtClean="0"/>
              <a:t> anyone know how much it costs to keep an older person in a nursing home for a week?  Our taxes are used for this purpose.  Government policy for Older People now affects us financially and will </a:t>
            </a:r>
            <a:r>
              <a:rPr lang="en-US" baseline="0" dirty="0" err="1" smtClean="0"/>
              <a:t>affecct</a:t>
            </a:r>
            <a:r>
              <a:rPr lang="en-US" baseline="0" dirty="0" smtClean="0"/>
              <a:t> us physically, </a:t>
            </a:r>
            <a:r>
              <a:rPr lang="en-US" baseline="0" dirty="0" err="1" smtClean="0"/>
              <a:t>socilally</a:t>
            </a:r>
            <a:r>
              <a:rPr lang="en-US" baseline="0" dirty="0" smtClean="0"/>
              <a:t>, </a:t>
            </a:r>
            <a:r>
              <a:rPr lang="en-US" baseline="0" dirty="0" err="1" smtClean="0"/>
              <a:t>psycholigically</a:t>
            </a:r>
            <a:r>
              <a:rPr lang="en-US" baseline="0" dirty="0" smtClean="0"/>
              <a:t> and spiritually when WE are the older people</a:t>
            </a:r>
            <a:endParaRPr lang="en-US" dirty="0"/>
          </a:p>
        </p:txBody>
      </p:sp>
      <p:sp>
        <p:nvSpPr>
          <p:cNvPr id="4" name="Slide Number Placeholder 3"/>
          <p:cNvSpPr>
            <a:spLocks noGrp="1"/>
          </p:cNvSpPr>
          <p:nvPr>
            <p:ph type="sldNum" sz="quarter" idx="10"/>
          </p:nvPr>
        </p:nvSpPr>
        <p:spPr/>
        <p:txBody>
          <a:bodyPr/>
          <a:lstStyle/>
          <a:p>
            <a:fld id="{AE0F310C-4047-664F-80DD-0072D2B9BEC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Baz</a:t>
            </a:r>
            <a:r>
              <a:rPr lang="en-US" sz="1200" kern="1200" dirty="0" smtClean="0">
                <a:solidFill>
                  <a:schemeClr val="tx1"/>
                </a:solidFill>
                <a:latin typeface="+mn-lt"/>
                <a:ea typeface="+mn-ea"/>
                <a:cs typeface="+mn-cs"/>
              </a:rPr>
              <a:t> inserting his 71-year-old mother Nancy into various dare-devil situations, and filming her typical Irish mammy reactions to the situations</a:t>
            </a:r>
          </a:p>
          <a:p>
            <a:endParaRPr lang="en-US" dirty="0"/>
          </a:p>
        </p:txBody>
      </p:sp>
      <p:sp>
        <p:nvSpPr>
          <p:cNvPr id="4" name="Slide Number Placeholder 3"/>
          <p:cNvSpPr>
            <a:spLocks noGrp="1"/>
          </p:cNvSpPr>
          <p:nvPr>
            <p:ph type="sldNum" sz="quarter" idx="10"/>
          </p:nvPr>
        </p:nvSpPr>
        <p:spPr/>
        <p:txBody>
          <a:bodyPr/>
          <a:lstStyle/>
          <a:p>
            <a:fld id="{70AD4202-EE17-EF4A-88E0-F086ECF3A365}"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Volunteer hub</a:t>
            </a:r>
            <a:r>
              <a:rPr lang="en-US" baseline="0" dirty="0" smtClean="0"/>
              <a:t> with  original Volunteer Coordinator, Volunteers and international visitors.</a:t>
            </a:r>
          </a:p>
          <a:p>
            <a:r>
              <a:rPr lang="en-US" baseline="0" dirty="0" err="1" smtClean="0"/>
              <a:t>McAuley</a:t>
            </a:r>
            <a:r>
              <a:rPr lang="en-US" baseline="0" dirty="0" smtClean="0"/>
              <a:t> Place could not be all that it is without the incredible support of the wonderful volunteers that work there.</a:t>
            </a:r>
          </a:p>
          <a:p>
            <a:r>
              <a:rPr lang="en-US" baseline="0" dirty="0" smtClean="0"/>
              <a:t>All volunteers are inducted and training is provided.</a:t>
            </a:r>
          </a:p>
          <a:p>
            <a:r>
              <a:rPr lang="en-US" baseline="0" dirty="0" smtClean="0"/>
              <a:t>There is a volunteer </a:t>
            </a:r>
            <a:r>
              <a:rPr lang="en-US" baseline="0" dirty="0" err="1" smtClean="0"/>
              <a:t>programme</a:t>
            </a:r>
            <a:r>
              <a:rPr lang="en-US" baseline="0" dirty="0" smtClean="0"/>
              <a:t> also for local transition year students.</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Central</a:t>
            </a:r>
            <a:r>
              <a:rPr lang="en-US" baseline="0" dirty="0" smtClean="0"/>
              <a:t> </a:t>
            </a:r>
            <a:r>
              <a:rPr lang="en-US" baseline="0" dirty="0" err="1" smtClean="0"/>
              <a:t>l</a:t>
            </a:r>
            <a:r>
              <a:rPr lang="en-US" dirty="0" err="1" smtClean="0"/>
              <a:t>ocation..walking</a:t>
            </a:r>
            <a:r>
              <a:rPr lang="en-US" dirty="0" smtClean="0"/>
              <a:t> </a:t>
            </a:r>
            <a:r>
              <a:rPr lang="en-US" dirty="0" err="1" smtClean="0"/>
              <a:t>distance..even</a:t>
            </a:r>
            <a:r>
              <a:rPr lang="en-US" dirty="0" smtClean="0"/>
              <a:t> with a walking frame, to shops, post office, hairdresser, bank, bus stop.</a:t>
            </a:r>
            <a:endParaRPr lang="en-US" dirty="0"/>
          </a:p>
        </p:txBody>
      </p:sp>
      <p:sp>
        <p:nvSpPr>
          <p:cNvPr id="4" name="Slide Number Placeholder 3"/>
          <p:cNvSpPr>
            <a:spLocks noGrp="1"/>
          </p:cNvSpPr>
          <p:nvPr>
            <p:ph type="sldNum" sz="quarter" idx="10"/>
          </p:nvPr>
        </p:nvSpPr>
        <p:spPr/>
        <p:txBody>
          <a:bodyPr/>
          <a:lstStyle/>
          <a:p>
            <a:fld id="{63080BEC-7DC1-E340-A9BD-ADA71CAC2898}"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4373EF7A-8857-7548-8072-46C58A41A75B}" type="datetimeFigureOut">
              <a:rPr lang="en-US" smtClean="0"/>
              <a:pPr/>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4373EF7A-8857-7548-8072-46C58A41A75B}" type="datetimeFigureOut">
              <a:rPr lang="en-US" smtClean="0"/>
              <a:pPr/>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4373EF7A-8857-7548-8072-46C58A41A75B}" type="datetimeFigureOut">
              <a:rPr lang="en-US" smtClean="0"/>
              <a:pPr/>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4373EF7A-8857-7548-8072-46C58A41A75B}" type="datetimeFigureOut">
              <a:rPr lang="en-US" smtClean="0"/>
              <a:pPr/>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4373EF7A-8857-7548-8072-46C58A41A75B}" type="datetimeFigureOut">
              <a:rPr lang="en-US" smtClean="0"/>
              <a:pPr/>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4373EF7A-8857-7548-8072-46C58A41A75B}" type="datetimeFigureOut">
              <a:rPr lang="en-US" smtClean="0"/>
              <a:pPr/>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4373EF7A-8857-7548-8072-46C58A41A75B}" type="datetimeFigureOut">
              <a:rPr lang="en-US" smtClean="0"/>
              <a:pPr/>
              <a:t>12/4/2015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4373EF7A-8857-7548-8072-46C58A41A75B}" type="datetimeFigureOut">
              <a:rPr lang="en-US" smtClean="0"/>
              <a:pPr/>
              <a:t>12/4/2015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3EF7A-8857-7548-8072-46C58A41A75B}" type="datetimeFigureOut">
              <a:rPr lang="en-US" smtClean="0"/>
              <a:pPr/>
              <a:t>12/4/2015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4373EF7A-8857-7548-8072-46C58A41A75B}" type="datetimeFigureOut">
              <a:rPr lang="en-US" smtClean="0"/>
              <a:pPr/>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4373EF7A-8857-7548-8072-46C58A41A75B}" type="datetimeFigureOut">
              <a:rPr lang="en-US" smtClean="0"/>
              <a:pPr/>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44DAF-1D3E-D849-8705-7EC8762E50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3EF7A-8857-7548-8072-46C58A41A75B}" type="datetimeFigureOut">
              <a:rPr lang="en-US" smtClean="0"/>
              <a:pPr/>
              <a:t>12/4/2015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44DAF-1D3E-D849-8705-7EC8762E50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livescience.com/16903-sex-animals-bestiality-penile-cancer.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5338" y="3898031"/>
            <a:ext cx="8620417" cy="2477617"/>
          </a:xfrm>
        </p:spPr>
        <p:txBody>
          <a:bodyPr>
            <a:normAutofit/>
          </a:bodyPr>
          <a:lstStyle/>
          <a:p>
            <a:endParaRPr lang="en-GB" sz="2800" b="1" dirty="0" smtClean="0">
              <a:solidFill>
                <a:schemeClr val="tx1"/>
              </a:solidFill>
            </a:endParaRPr>
          </a:p>
          <a:p>
            <a:r>
              <a:rPr lang="en-GB" sz="2800" dirty="0" smtClean="0">
                <a:solidFill>
                  <a:schemeClr val="tx1"/>
                </a:solidFill>
                <a:latin typeface="Arial" pitchFamily="34" charset="0"/>
                <a:cs typeface="Arial" pitchFamily="34" charset="0"/>
              </a:rPr>
              <a:t>Margharita </a:t>
            </a:r>
            <a:r>
              <a:rPr lang="en-GB" sz="2800" dirty="0" err="1" smtClean="0">
                <a:solidFill>
                  <a:schemeClr val="tx1"/>
                </a:solidFill>
                <a:latin typeface="Arial" pitchFamily="34" charset="0"/>
                <a:cs typeface="Arial" pitchFamily="34" charset="0"/>
              </a:rPr>
              <a:t>Solon</a:t>
            </a:r>
            <a:endParaRPr lang="en-GB" sz="2800" b="1" dirty="0" smtClean="0">
              <a:latin typeface="Arial" pitchFamily="34" charset="0"/>
              <a:cs typeface="Arial" pitchFamily="34" charset="0"/>
            </a:endParaRPr>
          </a:p>
          <a:p>
            <a:r>
              <a:rPr lang="ga-IE" sz="2000" b="1" dirty="0" smtClean="0">
                <a:solidFill>
                  <a:schemeClr val="tx1">
                    <a:lumMod val="65000"/>
                    <a:lumOff val="35000"/>
                  </a:schemeClr>
                </a:solidFill>
                <a:latin typeface="Arial" pitchFamily="34" charset="0"/>
                <a:cs typeface="Arial" pitchFamily="34" charset="0"/>
              </a:rPr>
              <a:t>Responding to Isolation and Lonliness</a:t>
            </a:r>
          </a:p>
          <a:p>
            <a:r>
              <a:rPr lang="ga-IE" sz="2000" b="1" dirty="0" smtClean="0">
                <a:solidFill>
                  <a:schemeClr val="tx1">
                    <a:lumMod val="65000"/>
                    <a:lumOff val="35000"/>
                  </a:schemeClr>
                </a:solidFill>
                <a:latin typeface="Arial" pitchFamily="34" charset="0"/>
                <a:cs typeface="Arial" pitchFamily="34" charset="0"/>
              </a:rPr>
              <a:t>Housing and Community Perspectives</a:t>
            </a:r>
            <a:endParaRPr lang="en-US" sz="2000" dirty="0" smtClean="0">
              <a:solidFill>
                <a:schemeClr val="tx1">
                  <a:lumMod val="65000"/>
                  <a:lumOff val="35000"/>
                </a:schemeClr>
              </a:solidFill>
              <a:latin typeface="Arial" pitchFamily="34" charset="0"/>
              <a:cs typeface="Arial" pitchFamily="34" charset="0"/>
            </a:endParaRPr>
          </a:p>
          <a:p>
            <a:r>
              <a:rPr lang="en-GB" sz="2000" b="1" dirty="0" smtClean="0">
                <a:solidFill>
                  <a:schemeClr val="tx1">
                    <a:lumMod val="65000"/>
                    <a:lumOff val="35000"/>
                  </a:schemeClr>
                </a:solidFill>
                <a:latin typeface="Arial" pitchFamily="34" charset="0"/>
                <a:cs typeface="Arial" pitchFamily="34" charset="0"/>
              </a:rPr>
              <a:t>26 November 2015</a:t>
            </a:r>
          </a:p>
          <a:p>
            <a:endParaRPr lang="en-US" dirty="0"/>
          </a:p>
        </p:txBody>
      </p:sp>
      <p:pic>
        <p:nvPicPr>
          <p:cNvPr id="1026" name="Picture 2" descr="mcauley-plac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64" y="412750"/>
            <a:ext cx="2333625" cy="68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4128" y="412750"/>
            <a:ext cx="3335978" cy="461665"/>
          </a:xfrm>
          <a:prstGeom prst="rect">
            <a:avLst/>
          </a:prstGeom>
          <a:noFill/>
        </p:spPr>
        <p:txBody>
          <a:bodyPr wrap="none" rtlCol="0">
            <a:spAutoFit/>
          </a:bodyPr>
          <a:lstStyle/>
          <a:p>
            <a:r>
              <a:rPr lang="en-IE" sz="2400" b="1" dirty="0" smtClean="0">
                <a:solidFill>
                  <a:schemeClr val="tx1">
                    <a:lumMod val="65000"/>
                    <a:lumOff val="35000"/>
                  </a:schemeClr>
                </a:solidFill>
                <a:latin typeface="Arial" pitchFamily="34" charset="0"/>
                <a:cs typeface="Arial" pitchFamily="34" charset="0"/>
              </a:rPr>
              <a:t>www.mcauleyplace.ie</a:t>
            </a:r>
            <a:endParaRPr lang="en-IE" sz="2400" b="1" dirty="0">
              <a:solidFill>
                <a:schemeClr val="tx1">
                  <a:lumMod val="65000"/>
                  <a:lumOff val="35000"/>
                </a:schemeClr>
              </a:solidFill>
              <a:latin typeface="Arial" pitchFamily="34" charset="0"/>
              <a:cs typeface="Arial" pitchFamily="34" charset="0"/>
            </a:endParaRPr>
          </a:p>
        </p:txBody>
      </p:sp>
      <p:sp>
        <p:nvSpPr>
          <p:cNvPr id="12" name="Title 1"/>
          <p:cNvSpPr txBox="1">
            <a:spLocks/>
          </p:cNvSpPr>
          <p:nvPr/>
        </p:nvSpPr>
        <p:spPr>
          <a:xfrm>
            <a:off x="235338" y="1916832"/>
            <a:ext cx="8640960" cy="19811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latin typeface="Arial" pitchFamily="34" charset="0"/>
                <a:cs typeface="Arial" pitchFamily="34" charset="0"/>
              </a:rPr>
              <a:t>Human Rights and Choices</a:t>
            </a:r>
          </a:p>
          <a:p>
            <a:r>
              <a:rPr lang="en-US" sz="4800" dirty="0" smtClean="0">
                <a:latin typeface="Arial" pitchFamily="34" charset="0"/>
                <a:cs typeface="Arial" pitchFamily="34" charset="0"/>
              </a:rPr>
              <a:t>for</a:t>
            </a:r>
          </a:p>
          <a:p>
            <a:r>
              <a:rPr lang="en-US" sz="4800" dirty="0" smtClean="0">
                <a:latin typeface="Arial" pitchFamily="34" charset="0"/>
                <a:cs typeface="Arial" pitchFamily="34" charset="0"/>
              </a:rPr>
              <a:t>OUR Older Age</a:t>
            </a:r>
            <a:endParaRPr lang="en-US" sz="4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IE" b="1" dirty="0" smtClean="0"/>
              <a:t>Location, Location, Location</a:t>
            </a:r>
            <a:endParaRPr lang="en-IE" b="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6400800"/>
          </a:xfrm>
        </p:spPr>
      </p:pic>
      <p:pic>
        <p:nvPicPr>
          <p:cNvPr id="4" name="Picture 3" descr="mcauley-place-logo-2.png"/>
          <p:cNvPicPr>
            <a:picLocks noChangeAspect="1"/>
          </p:cNvPicPr>
          <p:nvPr/>
        </p:nvPicPr>
        <p:blipFill>
          <a:blip r:embed="rId4"/>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675423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246" y="0"/>
            <a:ext cx="8147248" cy="634082"/>
          </a:xfrm>
        </p:spPr>
        <p:txBody>
          <a:bodyPr>
            <a:normAutofit/>
          </a:bodyPr>
          <a:lstStyle/>
          <a:p>
            <a:r>
              <a:rPr lang="en-IE" sz="3200" b="1" dirty="0" smtClean="0"/>
              <a:t>Our Arts and Culture Centre</a:t>
            </a:r>
            <a:endParaRPr lang="en-IE" sz="3200" b="1"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634081"/>
            <a:ext cx="4668870" cy="7017339"/>
          </a:xfr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482"/>
          <a:stretch/>
        </p:blipFill>
        <p:spPr>
          <a:xfrm>
            <a:off x="4364070" y="634080"/>
            <a:ext cx="4779930" cy="7077821"/>
          </a:xfrm>
          <a:prstGeom prst="rect">
            <a:avLst/>
          </a:prstGeom>
        </p:spPr>
      </p:pic>
      <p:pic>
        <p:nvPicPr>
          <p:cNvPr id="5" name="Picture 4" descr="mcauley-place-logo-2.png"/>
          <p:cNvPicPr>
            <a:picLocks noChangeAspect="1"/>
          </p:cNvPicPr>
          <p:nvPr/>
        </p:nvPicPr>
        <p:blipFill>
          <a:blip r:embed="rId5"/>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4137773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IE" sz="4000" b="1" dirty="0" smtClean="0"/>
              <a:t>The Convent Tea Rooms</a:t>
            </a:r>
            <a:endParaRPr lang="en-IE" sz="40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1" y="1143000"/>
            <a:ext cx="8572501" cy="5715000"/>
          </a:xfrm>
        </p:spPr>
      </p:pic>
      <p:pic>
        <p:nvPicPr>
          <p:cNvPr id="5" name="Picture 4" descr="Mcauley_Place_Tea_Rooms.jpg"/>
          <p:cNvPicPr>
            <a:picLocks noChangeAspect="1"/>
          </p:cNvPicPr>
          <p:nvPr/>
        </p:nvPicPr>
        <p:blipFill>
          <a:blip r:embed="rId4"/>
          <a:stretch>
            <a:fillRect/>
          </a:stretch>
        </p:blipFill>
        <p:spPr>
          <a:xfrm>
            <a:off x="4495800" y="1143000"/>
            <a:ext cx="11926957" cy="5715000"/>
          </a:xfrm>
          <a:prstGeom prst="rect">
            <a:avLst/>
          </a:prstGeom>
        </p:spPr>
      </p:pic>
      <p:sp>
        <p:nvSpPr>
          <p:cNvPr id="6" name="Rectangle 5"/>
          <p:cNvSpPr/>
          <p:nvPr/>
        </p:nvSpPr>
        <p:spPr>
          <a:xfrm>
            <a:off x="-4267200" y="-1066800"/>
            <a:ext cx="101346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mcauley-place-logo-2.png"/>
          <p:cNvPicPr>
            <a:picLocks noChangeAspect="1"/>
          </p:cNvPicPr>
          <p:nvPr/>
        </p:nvPicPr>
        <p:blipFill>
          <a:blip r:embed="rId5"/>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286132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auley-place-logo-2.png"/>
          <p:cNvPicPr>
            <a:picLocks noChangeAspect="1"/>
          </p:cNvPicPr>
          <p:nvPr/>
        </p:nvPicPr>
        <p:blipFill>
          <a:blip r:embed="rId3"/>
          <a:stretch>
            <a:fillRect/>
          </a:stretch>
        </p:blipFill>
        <p:spPr>
          <a:xfrm>
            <a:off x="228600" y="5943600"/>
            <a:ext cx="2057400" cy="604623"/>
          </a:xfrm>
          <a:prstGeom prst="rect">
            <a:avLst/>
          </a:prstGeom>
        </p:spPr>
      </p:pic>
      <p:sp>
        <p:nvSpPr>
          <p:cNvPr id="5" name="TextBox 4"/>
          <p:cNvSpPr txBox="1"/>
          <p:nvPr/>
        </p:nvSpPr>
        <p:spPr>
          <a:xfrm>
            <a:off x="2743200" y="92332"/>
            <a:ext cx="4919962" cy="769441"/>
          </a:xfrm>
          <a:prstGeom prst="rect">
            <a:avLst/>
          </a:prstGeom>
          <a:noFill/>
        </p:spPr>
        <p:txBody>
          <a:bodyPr wrap="none" rtlCol="0">
            <a:spAutoFit/>
          </a:bodyPr>
          <a:lstStyle/>
          <a:p>
            <a:r>
              <a:rPr lang="en-US" sz="4400" b="1" dirty="0" smtClean="0"/>
              <a:t>Hidden Treasures</a:t>
            </a:r>
            <a:endParaRPr lang="en-US" sz="4400" b="1" dirty="0"/>
          </a:p>
        </p:txBody>
      </p:sp>
      <p:pic>
        <p:nvPicPr>
          <p:cNvPr id="8" name="Picture 7" descr="ren.png"/>
          <p:cNvPicPr>
            <a:picLocks noChangeAspect="1"/>
          </p:cNvPicPr>
          <p:nvPr/>
        </p:nvPicPr>
        <p:blipFill>
          <a:blip r:embed="rId4"/>
          <a:stretch>
            <a:fillRect/>
          </a:stretch>
        </p:blipFill>
        <p:spPr>
          <a:xfrm>
            <a:off x="0" y="-1371600"/>
            <a:ext cx="9753600" cy="14630400"/>
          </a:xfrm>
          <a:prstGeom prst="rect">
            <a:avLst/>
          </a:prstGeom>
        </p:spPr>
      </p:pic>
      <p:pic>
        <p:nvPicPr>
          <p:cNvPr id="9" name="Picture 8" descr="mcauley-place-logo-2.png"/>
          <p:cNvPicPr>
            <a:picLocks noChangeAspect="1"/>
          </p:cNvPicPr>
          <p:nvPr/>
        </p:nvPicPr>
        <p:blipFill>
          <a:blip r:embed="rId3"/>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3649356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448800" cy="1447800"/>
          </a:xfrm>
        </p:spPr>
        <p:txBody>
          <a:bodyPr>
            <a:normAutofit/>
          </a:bodyPr>
          <a:lstStyle/>
          <a:p>
            <a:r>
              <a:rPr lang="en-IE" sz="3400" b="1" dirty="0" smtClean="0"/>
              <a:t>Proposed Health through Learning Centre</a:t>
            </a:r>
            <a:endParaRPr lang="en-IE" sz="34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38200"/>
            <a:ext cx="9296400" cy="6185204"/>
          </a:xfrm>
        </p:spPr>
      </p:pic>
      <p:pic>
        <p:nvPicPr>
          <p:cNvPr id="5" name="Picture 4" descr="mcauley-place-logo-2.png"/>
          <p:cNvPicPr>
            <a:picLocks noChangeAspect="1"/>
          </p:cNvPicPr>
          <p:nvPr/>
        </p:nvPicPr>
        <p:blipFill>
          <a:blip r:embed="rId4"/>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3338065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IE" b="1" dirty="0" smtClean="0"/>
              <a:t>Creativity Creates Connections</a:t>
            </a:r>
            <a:endParaRPr lang="en-IE"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14400"/>
            <a:ext cx="9144000" cy="6096000"/>
          </a:xfrm>
        </p:spPr>
      </p:pic>
      <p:pic>
        <p:nvPicPr>
          <p:cNvPr id="5" name="Picture 4" descr="mcauley-place-logo-2.png"/>
          <p:cNvPicPr>
            <a:picLocks noChangeAspect="1"/>
          </p:cNvPicPr>
          <p:nvPr/>
        </p:nvPicPr>
        <p:blipFill>
          <a:blip r:embed="rId4"/>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2745551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81000" y="1295399"/>
            <a:ext cx="9525000" cy="6666065"/>
          </a:xfrm>
        </p:spPr>
      </p:pic>
      <p:pic>
        <p:nvPicPr>
          <p:cNvPr id="3" name="Picture 2" descr="mcauley-place-logo-2.png"/>
          <p:cNvPicPr>
            <a:picLocks noChangeAspect="1"/>
          </p:cNvPicPr>
          <p:nvPr/>
        </p:nvPicPr>
        <p:blipFill>
          <a:blip r:embed="rId4"/>
          <a:stretch>
            <a:fillRect/>
          </a:stretch>
        </p:blipFill>
        <p:spPr>
          <a:xfrm>
            <a:off x="228600" y="5943600"/>
            <a:ext cx="2057400" cy="604623"/>
          </a:xfrm>
          <a:prstGeom prst="rect">
            <a:avLst/>
          </a:prstGeom>
        </p:spPr>
      </p:pic>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Presidential Endorsement</a:t>
            </a:r>
            <a:endParaRPr kumimoji="0" lang="en-IE"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312635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24"/>
            <a:ext cx="8229600" cy="1008112"/>
          </a:xfrm>
        </p:spPr>
        <p:txBody>
          <a:bodyPr>
            <a:noAutofit/>
          </a:bodyPr>
          <a:lstStyle/>
          <a:p>
            <a:r>
              <a:rPr lang="en-IE" b="1" dirty="0" smtClean="0"/>
              <a:t/>
            </a:r>
            <a:br>
              <a:rPr lang="en-IE" b="1" dirty="0" smtClean="0"/>
            </a:br>
            <a:r>
              <a:rPr lang="en-IE" b="1" dirty="0" smtClean="0"/>
              <a:t>What They Say</a:t>
            </a:r>
            <a:endParaRPr lang="en-IE" b="1" dirty="0"/>
          </a:p>
        </p:txBody>
      </p:sp>
      <p:sp>
        <p:nvSpPr>
          <p:cNvPr id="3" name="Content Placeholder 2"/>
          <p:cNvSpPr>
            <a:spLocks noGrp="1"/>
          </p:cNvSpPr>
          <p:nvPr>
            <p:ph idx="1"/>
          </p:nvPr>
        </p:nvSpPr>
        <p:spPr>
          <a:xfrm>
            <a:off x="457200" y="116632"/>
            <a:ext cx="8686800" cy="6741368"/>
          </a:xfrm>
        </p:spPr>
        <p:txBody>
          <a:bodyPr>
            <a:normAutofit lnSpcReduction="10000"/>
          </a:bodyPr>
          <a:lstStyle/>
          <a:p>
            <a:pPr algn="r">
              <a:buNone/>
            </a:pPr>
            <a:endParaRPr lang="en-IE" sz="2800" dirty="0" smtClean="0"/>
          </a:p>
          <a:p>
            <a:pPr>
              <a:buNone/>
            </a:pPr>
            <a:r>
              <a:rPr lang="en-IE" sz="2800" b="1" dirty="0" smtClean="0"/>
              <a:t>Volunteer:</a:t>
            </a:r>
          </a:p>
          <a:p>
            <a:r>
              <a:rPr lang="en-IE" sz="2800" dirty="0" smtClean="0"/>
              <a:t>I knew practically nobody in Naas before I started to volunteer in McAuley Place.  Now I meet lots of people I know on the street and have made many new friends.</a:t>
            </a:r>
          </a:p>
          <a:p>
            <a:r>
              <a:rPr lang="en-IE" sz="2800" dirty="0"/>
              <a:t>Before I became a volunteer I used to hear the word "community", I didn't know what it really meant. Through all of this my world has become bigger and better.</a:t>
            </a:r>
            <a:r>
              <a:rPr lang="en-IE" sz="2800" dirty="0" smtClean="0"/>
              <a:t> </a:t>
            </a:r>
          </a:p>
          <a:p>
            <a:pPr>
              <a:buNone/>
            </a:pPr>
            <a:r>
              <a:rPr lang="en-IE" sz="2800" b="1" dirty="0" smtClean="0"/>
              <a:t>Tenants:</a:t>
            </a:r>
          </a:p>
          <a:p>
            <a:r>
              <a:rPr lang="en-IE" sz="2800" dirty="0" smtClean="0"/>
              <a:t>I pinch myself every morning I wake up here to make sure I am not dreaming I live in this wonderful place..</a:t>
            </a:r>
          </a:p>
          <a:p>
            <a:r>
              <a:rPr lang="en-IE" sz="2800" dirty="0" smtClean="0"/>
              <a:t>I have halved my pain medication since I moved in here.</a:t>
            </a:r>
          </a:p>
          <a:p>
            <a:r>
              <a:rPr lang="en-IE" sz="2800" dirty="0" smtClean="0"/>
              <a:t>My brother would not be alive today if he had not moved in here.</a:t>
            </a:r>
          </a:p>
          <a:p>
            <a:endParaRPr lang="en-IE" sz="2800" dirty="0" smtClean="0"/>
          </a:p>
          <a:p>
            <a:endParaRPr lang="en-IE" dirty="0" smtClean="0"/>
          </a:p>
          <a:p>
            <a:endParaRPr lang="en-IE" dirty="0"/>
          </a:p>
          <a:p>
            <a:endParaRPr lang="en-IE" dirty="0"/>
          </a:p>
        </p:txBody>
      </p:sp>
    </p:spTree>
    <p:extLst>
      <p:ext uri="{BB962C8B-B14F-4D97-AF65-F5344CB8AC3E}">
        <p14:creationId xmlns:p14="http://schemas.microsoft.com/office/powerpoint/2010/main" val="2655339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685800"/>
            <a:ext cx="4572000" cy="1477328"/>
          </a:xfrm>
          <a:prstGeom prst="rect">
            <a:avLst/>
          </a:prstGeom>
        </p:spPr>
        <p:txBody>
          <a:bodyPr wrap="square">
            <a:spAutoFit/>
          </a:bodyPr>
          <a:lstStyle/>
          <a:p>
            <a:r>
              <a:rPr lang="en-US" dirty="0" smtClean="0"/>
              <a:t>“A great fire burns within me, but no one stops to warm themselves at it, and passers-by only see a wisp of smoke” </a:t>
            </a:r>
          </a:p>
          <a:p>
            <a:r>
              <a:rPr lang="en-US" dirty="0" smtClean="0"/>
              <a:t>― Vincent van Gogh</a:t>
            </a:r>
          </a:p>
          <a:p>
            <a:endParaRPr lang="en-US" dirty="0"/>
          </a:p>
        </p:txBody>
      </p:sp>
      <p:sp>
        <p:nvSpPr>
          <p:cNvPr id="7" name="Rectangle 6"/>
          <p:cNvSpPr/>
          <p:nvPr/>
        </p:nvSpPr>
        <p:spPr>
          <a:xfrm>
            <a:off x="2286000" y="2163128"/>
            <a:ext cx="4572000" cy="1477328"/>
          </a:xfrm>
          <a:prstGeom prst="rect">
            <a:avLst/>
          </a:prstGeom>
        </p:spPr>
        <p:txBody>
          <a:bodyPr wrap="square">
            <a:spAutoFit/>
          </a:bodyPr>
          <a:lstStyle/>
          <a:p>
            <a:r>
              <a:rPr lang="en-US" dirty="0" smtClean="0"/>
              <a:t>When you have nobody you can make a cup of tea for, when nobody needs you, that's when I think life is over.” </a:t>
            </a:r>
          </a:p>
          <a:p>
            <a:r>
              <a:rPr lang="en-US" dirty="0" smtClean="0"/>
              <a:t>― Audrey Hepburn</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E"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14400" y="976787"/>
            <a:ext cx="10515600" cy="701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mcauley-place-logo-2.png"/>
          <p:cNvPicPr>
            <a:picLocks noChangeAspect="1"/>
          </p:cNvPicPr>
          <p:nvPr/>
        </p:nvPicPr>
        <p:blipFill>
          <a:blip r:embed="rId4"/>
          <a:stretch>
            <a:fillRect/>
          </a:stretch>
        </p:blipFill>
        <p:spPr>
          <a:xfrm>
            <a:off x="228600" y="5943600"/>
            <a:ext cx="2057400" cy="604623"/>
          </a:xfrm>
          <a:prstGeom prst="rect">
            <a:avLst/>
          </a:prstGeom>
        </p:spPr>
      </p:pic>
      <p:sp>
        <p:nvSpPr>
          <p:cNvPr id="6" name="Title 5"/>
          <p:cNvSpPr>
            <a:spLocks noGrp="1"/>
          </p:cNvSpPr>
          <p:nvPr>
            <p:ph type="title"/>
          </p:nvPr>
        </p:nvSpPr>
        <p:spPr>
          <a:xfrm>
            <a:off x="4572000" y="-1524000"/>
            <a:ext cx="8229600" cy="1143000"/>
          </a:xfrm>
        </p:spPr>
        <p:txBody>
          <a:bodyPr/>
          <a:lstStyle/>
          <a:p>
            <a:endParaRPr lang="en-US" dirty="0"/>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Intergenerational Solidarity</a:t>
            </a:r>
            <a:endParaRPr kumimoji="0" lang="en-IE"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64215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619"/>
            <a:ext cx="8229600" cy="1143000"/>
          </a:xfrm>
        </p:spPr>
        <p:txBody>
          <a:bodyPr/>
          <a:lstStyle/>
          <a:p>
            <a:r>
              <a:rPr lang="en-US" dirty="0" smtClean="0"/>
              <a:t>Will I be old? Will you?</a:t>
            </a:r>
            <a:endParaRPr lang="en-US" dirty="0"/>
          </a:p>
        </p:txBody>
      </p:sp>
      <p:pic>
        <p:nvPicPr>
          <p:cNvPr id="4" name="Content Placeholder 3" descr="prague.jpg"/>
          <p:cNvPicPr>
            <a:picLocks noGrp="1" noChangeAspect="1"/>
          </p:cNvPicPr>
          <p:nvPr>
            <p:ph idx="1"/>
          </p:nvPr>
        </p:nvPicPr>
        <p:blipFill>
          <a:blip r:embed="rId3"/>
          <a:srcRect l="-18187" r="-18187"/>
          <a:stretch>
            <a:fillRect/>
          </a:stretch>
        </p:blipFill>
        <p:spPr>
          <a:xfrm rot="5400000">
            <a:off x="457200" y="1600200"/>
            <a:ext cx="8229600" cy="4525963"/>
          </a:xfrm>
        </p:spPr>
      </p:pic>
      <p:pic>
        <p:nvPicPr>
          <p:cNvPr id="5" name="Picture 4" descr="mcauley-place-logo-2.png"/>
          <p:cNvPicPr>
            <a:picLocks noChangeAspect="1"/>
          </p:cNvPicPr>
          <p:nvPr/>
        </p:nvPicPr>
        <p:blipFill>
          <a:blip r:embed="rId4"/>
          <a:stretch>
            <a:fillRect/>
          </a:stretch>
        </p:blipFill>
        <p:spPr>
          <a:xfrm>
            <a:off x="228600" y="5943600"/>
            <a:ext cx="2057400" cy="60462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Future is in Our Hands</a:t>
            </a:r>
            <a:endParaRPr lang="en-US" b="1" dirty="0"/>
          </a:p>
        </p:txBody>
      </p:sp>
      <p:sp>
        <p:nvSpPr>
          <p:cNvPr id="3" name="Content Placeholder 2"/>
          <p:cNvSpPr>
            <a:spLocks noGrp="1"/>
          </p:cNvSpPr>
          <p:nvPr>
            <p:ph idx="1"/>
          </p:nvPr>
        </p:nvSpPr>
        <p:spPr/>
        <p:txBody>
          <a:bodyPr/>
          <a:lstStyle/>
          <a:p>
            <a:pPr>
              <a:buNone/>
            </a:pPr>
            <a:r>
              <a:rPr lang="en-US" sz="4000" dirty="0" err="1" smtClean="0"/>
              <a:t>Ar</a:t>
            </a:r>
            <a:r>
              <a:rPr lang="en-US" sz="4000" dirty="0" smtClean="0"/>
              <a:t> </a:t>
            </a:r>
            <a:r>
              <a:rPr lang="en-US" sz="4000" dirty="0" err="1" smtClean="0"/>
              <a:t>scáth</a:t>
            </a:r>
            <a:r>
              <a:rPr lang="en-US" sz="4000" dirty="0" smtClean="0"/>
              <a:t> a </a:t>
            </a:r>
            <a:r>
              <a:rPr lang="en-US" sz="4000" dirty="0" err="1" smtClean="0"/>
              <a:t>chéile</a:t>
            </a:r>
            <a:r>
              <a:rPr lang="en-US" sz="4000" dirty="0" smtClean="0"/>
              <a:t> a </a:t>
            </a:r>
            <a:r>
              <a:rPr lang="en-US" sz="4000" dirty="0" err="1" smtClean="0"/>
              <a:t>mhaireann</a:t>
            </a:r>
            <a:r>
              <a:rPr lang="en-US" sz="4000" dirty="0" smtClean="0"/>
              <a:t> </a:t>
            </a:r>
            <a:r>
              <a:rPr lang="en-US" sz="4000" dirty="0" err="1" smtClean="0"/>
              <a:t>na</a:t>
            </a:r>
            <a:r>
              <a:rPr lang="en-US" sz="4000" dirty="0" smtClean="0"/>
              <a:t> </a:t>
            </a:r>
            <a:r>
              <a:rPr lang="en-US" sz="4000" dirty="0" err="1" smtClean="0"/>
              <a:t>daoine</a:t>
            </a:r>
            <a:endParaRPr lang="en-US" sz="4000" dirty="0" smtClean="0"/>
          </a:p>
          <a:p>
            <a:endParaRPr lang="en-US" sz="4000" dirty="0" smtClean="0"/>
          </a:p>
          <a:p>
            <a:pPr>
              <a:buNone/>
            </a:pPr>
            <a:r>
              <a:rPr lang="en-US" dirty="0" smtClean="0"/>
              <a:t>It is in the shelter of each other that people live</a:t>
            </a:r>
            <a:endParaRPr lang="en-US" dirty="0"/>
          </a:p>
        </p:txBody>
      </p:sp>
      <p:pic>
        <p:nvPicPr>
          <p:cNvPr id="5" name="Picture 4" descr="mcauley-place-logo-2.png"/>
          <p:cNvPicPr>
            <a:picLocks noChangeAspect="1"/>
          </p:cNvPicPr>
          <p:nvPr/>
        </p:nvPicPr>
        <p:blipFill>
          <a:blip r:embed="rId3"/>
          <a:stretch>
            <a:fillRect/>
          </a:stretch>
        </p:blipFill>
        <p:spPr>
          <a:xfrm>
            <a:off x="228600" y="5943600"/>
            <a:ext cx="2057400" cy="604623"/>
          </a:xfrm>
          <a:prstGeom prst="rect">
            <a:avLst/>
          </a:prstGeom>
        </p:spPr>
      </p:pic>
      <p:sp>
        <p:nvSpPr>
          <p:cNvPr id="8" name="Rectangle 7"/>
          <p:cNvSpPr/>
          <p:nvPr/>
        </p:nvSpPr>
        <p:spPr>
          <a:xfrm>
            <a:off x="0" y="6883400"/>
            <a:ext cx="9144000" cy="1793240"/>
          </a:xfrm>
          <a:prstGeom prst="rect">
            <a:avLst/>
          </a:prstGeom>
          <a:solidFill>
            <a:schemeClr val="bg1"/>
          </a:solidFill>
          <a:ln w="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OBAL_Logonew2.jpg"/>
          <p:cNvPicPr>
            <a:picLocks noChangeAspect="1"/>
          </p:cNvPicPr>
          <p:nvPr/>
        </p:nvPicPr>
        <p:blipFill>
          <a:blip r:embed="rId4"/>
          <a:stretch>
            <a:fillRect/>
          </a:stretch>
        </p:blipFill>
        <p:spPr>
          <a:xfrm>
            <a:off x="5638800" y="7167420"/>
            <a:ext cx="2788920" cy="1115568"/>
          </a:xfrm>
          <a:prstGeom prst="rect">
            <a:avLst/>
          </a:prstGeom>
        </p:spPr>
      </p:pic>
      <p:pic>
        <p:nvPicPr>
          <p:cNvPr id="10" name="Picture 9" descr="DEC&amp;LG Logo 2011.gif"/>
          <p:cNvPicPr>
            <a:picLocks noChangeAspect="1"/>
          </p:cNvPicPr>
          <p:nvPr/>
        </p:nvPicPr>
        <p:blipFill>
          <a:blip r:embed="rId5"/>
          <a:stretch>
            <a:fillRect/>
          </a:stretch>
        </p:blipFill>
        <p:spPr>
          <a:xfrm>
            <a:off x="609600" y="7167420"/>
            <a:ext cx="3352800" cy="139958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17" y="0"/>
            <a:ext cx="10286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mcauley-place-logo-2.png"/>
          <p:cNvPicPr>
            <a:picLocks noChangeAspect="1"/>
          </p:cNvPicPr>
          <p:nvPr/>
        </p:nvPicPr>
        <p:blipFill>
          <a:blip r:embed="rId4"/>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3520607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97839"/>
            <a:ext cx="4572000" cy="3970318"/>
          </a:xfrm>
          <a:prstGeom prst="rect">
            <a:avLst/>
          </a:prstGeom>
        </p:spPr>
        <p:txBody>
          <a:bodyPr>
            <a:spAutoFit/>
          </a:bodyPr>
          <a:lstStyle/>
          <a:p>
            <a:r>
              <a:rPr lang="en-US" dirty="0" smtClean="0"/>
              <a:t>A dog needs more than food and shelter.  It needs human touch, affirmation, expectation of the unexpected, exercise.  It is unacceptable to leave a dog home alone for 24 hours.</a:t>
            </a:r>
          </a:p>
          <a:p>
            <a:r>
              <a:rPr lang="en-US" dirty="0" smtClean="0"/>
              <a:t>Why do we accept that Older People are left alone for several days with no human contact? Is this a human rights abuse? Does it incubate older persons for long-term care? We are the next generation of Older Persons.  What choices will be available for us?</a:t>
            </a:r>
          </a:p>
          <a:p>
            <a:endParaRPr lang="en-US" dirty="0" smtClean="0"/>
          </a:p>
          <a:p>
            <a:r>
              <a:rPr lang="en-US" dirty="0" smtClean="0"/>
              <a:t>LINC.IE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26163"/>
          </a:xfrm>
        </p:spPr>
        <p:txBody>
          <a:bodyPr>
            <a:normAutofit fontScale="62500" lnSpcReduction="20000"/>
          </a:bodyPr>
          <a:lstStyle/>
          <a:p>
            <a:pPr>
              <a:buNone/>
            </a:pPr>
            <a:endParaRPr lang="en-US" sz="4480" b="1" dirty="0" smtClean="0"/>
          </a:p>
          <a:p>
            <a:r>
              <a:rPr lang="en-US" sz="4480" b="1" dirty="0" smtClean="0"/>
              <a:t>Why Loneliness Can Be Deadly</a:t>
            </a:r>
          </a:p>
          <a:p>
            <a:r>
              <a:rPr lang="en-US" dirty="0" smtClean="0"/>
              <a:t>Katharine Gammon, Live Science Contributor   March 02, 2012</a:t>
            </a:r>
          </a:p>
          <a:p>
            <a:r>
              <a:rPr lang="en-US" dirty="0" smtClean="0"/>
              <a:t>Loneliness can send a person down a path toward bad health, and even more intense loneliness. Those who are socially isolated suffer from higher all-cause mortality, and </a:t>
            </a:r>
            <a:r>
              <a:rPr lang="en-US" dirty="0" smtClean="0">
                <a:hlinkClick r:id="rId2"/>
              </a:rPr>
              <a:t>higher rates of cancer</a:t>
            </a:r>
            <a:r>
              <a:rPr lang="en-US" dirty="0" smtClean="0"/>
              <a:t>, infection and heart disease.</a:t>
            </a:r>
          </a:p>
          <a:p>
            <a:r>
              <a:rPr lang="en-US" dirty="0" smtClean="0"/>
              <a:t> </a:t>
            </a:r>
          </a:p>
          <a:p>
            <a:r>
              <a:rPr lang="en-US" dirty="0" smtClean="0"/>
              <a:t> </a:t>
            </a:r>
          </a:p>
          <a:p>
            <a:r>
              <a:rPr lang="en-US" sz="4480" b="1" dirty="0" smtClean="0"/>
              <a:t>Get a Buddy: Closeness May Breed Wellness </a:t>
            </a:r>
          </a:p>
          <a:p>
            <a:endParaRPr lang="en-US" dirty="0" smtClean="0"/>
          </a:p>
          <a:p>
            <a:r>
              <a:rPr lang="en-US" dirty="0" smtClean="0"/>
              <a:t>Michael </a:t>
            </a:r>
            <a:r>
              <a:rPr lang="en-US" dirty="0" err="1" smtClean="0"/>
              <a:t>Schirber</a:t>
            </a:r>
            <a:r>
              <a:rPr lang="en-US" dirty="0" smtClean="0"/>
              <a:t> Live Science Contributor October 21, 2004 </a:t>
            </a:r>
          </a:p>
          <a:p>
            <a:r>
              <a:rPr lang="en-US" dirty="0" smtClean="0"/>
              <a:t>The key to a quick recovery may be a spoonful of tender loving care -- at least for those who are socially inclined.</a:t>
            </a:r>
          </a:p>
          <a:p>
            <a:r>
              <a:rPr lang="en-US" dirty="0" smtClean="0"/>
              <a:t>In two separate animal studies researchers have found social contact speeds healing rates.</a:t>
            </a:r>
          </a:p>
          <a:p>
            <a:r>
              <a:rPr lang="en-US" dirty="0" smtClean="0"/>
              <a:t> </a:t>
            </a:r>
          </a:p>
          <a:p>
            <a:r>
              <a:rPr lang="en-US" sz="3840" b="1" dirty="0" smtClean="0"/>
              <a:t>A Choice: Age in the Right Place</a:t>
            </a:r>
          </a:p>
          <a:p>
            <a:r>
              <a:rPr lang="en-US" sz="3636" dirty="0" smtClean="0"/>
              <a:t>In the heart of your community, avoiding lonliness and enhancing wellness.</a:t>
            </a:r>
          </a:p>
          <a:p>
            <a:endParaRPr lang="en-US" sz="384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Room with a View</a:t>
            </a:r>
            <a:endParaRPr lang="en-US" b="1" dirty="0"/>
          </a:p>
        </p:txBody>
      </p:sp>
      <p:pic>
        <p:nvPicPr>
          <p:cNvPr id="4" name="Content Placeholder 3" descr="Apartment block JPG"/>
          <p:cNvPicPr>
            <a:picLocks noGrp="1" noChangeAspect="1"/>
          </p:cNvPicPr>
          <p:nvPr>
            <p:ph idx="1"/>
          </p:nvPr>
        </p:nvPicPr>
        <p:blipFill>
          <a:blip r:embed="rId3"/>
          <a:srcRect l="-15027" r="-15027"/>
          <a:stretch>
            <a:fillRect/>
          </a:stretch>
        </p:blipFill>
        <p:spPr>
          <a:xfrm>
            <a:off x="-1601053" y="1143000"/>
            <a:ext cx="12192853" cy="6705600"/>
          </a:xfrm>
        </p:spPr>
      </p:pic>
      <p:pic>
        <p:nvPicPr>
          <p:cNvPr id="6" name="Picture 5" descr="mcauley-place-logo-2.png"/>
          <p:cNvPicPr>
            <a:picLocks noChangeAspect="1"/>
          </p:cNvPicPr>
          <p:nvPr/>
        </p:nvPicPr>
        <p:blipFill>
          <a:blip r:embed="rId4"/>
          <a:stretch>
            <a:fillRect/>
          </a:stretch>
        </p:blipFill>
        <p:spPr>
          <a:xfrm>
            <a:off x="228600" y="5943600"/>
            <a:ext cx="2057400" cy="60462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P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52400" y="-2133600"/>
            <a:ext cx="9067800" cy="124597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8112"/>
          </a:xfrm>
        </p:spPr>
        <p:txBody>
          <a:bodyPr>
            <a:normAutofit/>
          </a:bodyPr>
          <a:lstStyle/>
          <a:p>
            <a:r>
              <a:rPr lang="en-IE" sz="3600" b="1" dirty="0" smtClean="0"/>
              <a:t>Expectation of the unexpected!</a:t>
            </a:r>
            <a:endParaRPr lang="en-IE" sz="3600" b="1"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36" b="-1"/>
          <a:stretch/>
        </p:blipFill>
        <p:spPr>
          <a:xfrm>
            <a:off x="0" y="1008111"/>
            <a:ext cx="9144000" cy="5984267"/>
          </a:xfrm>
        </p:spPr>
      </p:pic>
      <p:pic>
        <p:nvPicPr>
          <p:cNvPr id="5" name="Picture 4" descr="mcauley-place-logo-2.png"/>
          <p:cNvPicPr>
            <a:picLocks noChangeAspect="1"/>
          </p:cNvPicPr>
          <p:nvPr/>
        </p:nvPicPr>
        <p:blipFill>
          <a:blip r:embed="rId4"/>
          <a:stretch>
            <a:fillRect/>
          </a:stretch>
        </p:blipFill>
        <p:spPr>
          <a:xfrm>
            <a:off x="228600" y="5943600"/>
            <a:ext cx="2057400" cy="604623"/>
          </a:xfrm>
          <a:prstGeom prst="rect">
            <a:avLst/>
          </a:prstGeom>
        </p:spPr>
      </p:pic>
    </p:spTree>
    <p:extLst>
      <p:ext uri="{BB962C8B-B14F-4D97-AF65-F5344CB8AC3E}">
        <p14:creationId xmlns:p14="http://schemas.microsoft.com/office/powerpoint/2010/main" val="595288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1300" b="-1"/>
          <a:stretch/>
        </p:blipFill>
        <p:spPr>
          <a:xfrm>
            <a:off x="-245835" y="1524000"/>
            <a:ext cx="9389835" cy="6165850"/>
          </a:xfrm>
        </p:spPr>
      </p:pic>
      <p:pic>
        <p:nvPicPr>
          <p:cNvPr id="3" name="Picture 2" descr="mcauley-place-logo-2.png"/>
          <p:cNvPicPr>
            <a:picLocks noChangeAspect="1"/>
          </p:cNvPicPr>
          <p:nvPr/>
        </p:nvPicPr>
        <p:blipFill>
          <a:blip r:embed="rId4"/>
          <a:stretch>
            <a:fillRect/>
          </a:stretch>
        </p:blipFill>
        <p:spPr>
          <a:xfrm>
            <a:off x="228600" y="5943600"/>
            <a:ext cx="2057400" cy="604623"/>
          </a:xfrm>
          <a:prstGeom prst="rect">
            <a:avLst/>
          </a:prstGeom>
        </p:spPr>
      </p:pic>
      <p:sp>
        <p:nvSpPr>
          <p:cNvPr id="5" name="TextBox 4"/>
          <p:cNvSpPr txBox="1"/>
          <p:nvPr/>
        </p:nvSpPr>
        <p:spPr>
          <a:xfrm>
            <a:off x="2743200" y="0"/>
            <a:ext cx="3998636" cy="769441"/>
          </a:xfrm>
          <a:prstGeom prst="rect">
            <a:avLst/>
          </a:prstGeom>
          <a:noFill/>
        </p:spPr>
        <p:txBody>
          <a:bodyPr wrap="none" rtlCol="0">
            <a:spAutoFit/>
          </a:bodyPr>
          <a:lstStyle/>
          <a:p>
            <a:r>
              <a:rPr lang="en-US" sz="4400" b="1" dirty="0" smtClean="0"/>
              <a:t>Volunteer Hub</a:t>
            </a:r>
            <a:endParaRPr lang="en-US" sz="4400" b="1" dirty="0"/>
          </a:p>
        </p:txBody>
      </p:sp>
      <p:sp>
        <p:nvSpPr>
          <p:cNvPr id="6" name="TextBox 5"/>
          <p:cNvSpPr txBox="1"/>
          <p:nvPr/>
        </p:nvSpPr>
        <p:spPr>
          <a:xfrm>
            <a:off x="3048000" y="769441"/>
            <a:ext cx="2772915" cy="584776"/>
          </a:xfrm>
          <a:prstGeom prst="rect">
            <a:avLst/>
          </a:prstGeom>
          <a:noFill/>
        </p:spPr>
        <p:txBody>
          <a:bodyPr wrap="none" rtlCol="0">
            <a:spAutoFit/>
          </a:bodyPr>
          <a:lstStyle/>
          <a:p>
            <a:r>
              <a:rPr lang="en-US" sz="3200" dirty="0" smtClean="0"/>
              <a:t>‘Sine qua non’</a:t>
            </a:r>
            <a:endParaRPr lang="en-US" sz="3200" dirty="0"/>
          </a:p>
        </p:txBody>
      </p:sp>
    </p:spTree>
    <p:extLst>
      <p:ext uri="{BB962C8B-B14F-4D97-AF65-F5344CB8AC3E}">
        <p14:creationId xmlns:p14="http://schemas.microsoft.com/office/powerpoint/2010/main" val="3649356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797</TotalTime>
  <Words>1546</Words>
  <Application>Microsoft Office PowerPoint</Application>
  <PresentationFormat>On-screen Show (4:3)</PresentationFormat>
  <Paragraphs>116</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Will I be old? Will you?</vt:lpstr>
      <vt:lpstr>PowerPoint Presentation</vt:lpstr>
      <vt:lpstr>PowerPoint Presentation</vt:lpstr>
      <vt:lpstr>PowerPoint Presentation</vt:lpstr>
      <vt:lpstr>Room with a View</vt:lpstr>
      <vt:lpstr>PowerPoint Presentation</vt:lpstr>
      <vt:lpstr>Expectation of the unexpected!</vt:lpstr>
      <vt:lpstr>PowerPoint Presentation</vt:lpstr>
      <vt:lpstr>Location, Location, Location</vt:lpstr>
      <vt:lpstr>Our Arts and Culture Centre</vt:lpstr>
      <vt:lpstr>The Convent Tea Rooms</vt:lpstr>
      <vt:lpstr>PowerPoint Presentation</vt:lpstr>
      <vt:lpstr>Proposed Health through Learning Centre</vt:lpstr>
      <vt:lpstr>Creativity Creates Connections</vt:lpstr>
      <vt:lpstr>PowerPoint Presentation</vt:lpstr>
      <vt:lpstr> What They Say</vt:lpstr>
      <vt:lpstr>PowerPoint Presentation</vt:lpstr>
      <vt:lpstr>PowerPoint Presentation</vt:lpstr>
      <vt:lpstr>Our Future is in Our Hands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Margharita</dc:creator>
  <cp:lastModifiedBy>Susan Goulding</cp:lastModifiedBy>
  <cp:revision>20</cp:revision>
  <dcterms:created xsi:type="dcterms:W3CDTF">2015-11-25T00:17:33Z</dcterms:created>
  <dcterms:modified xsi:type="dcterms:W3CDTF">2015-12-04T14:40:23Z</dcterms:modified>
</cp:coreProperties>
</file>