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 id="2147483685" r:id="rId4"/>
    <p:sldMasterId id="2147483698" r:id="rId5"/>
    <p:sldMasterId id="2147483710" r:id="rId6"/>
  </p:sldMasterIdLst>
  <p:notesMasterIdLst>
    <p:notesMasterId r:id="rId53"/>
  </p:notesMasterIdLst>
  <p:handoutMasterIdLst>
    <p:handoutMasterId r:id="rId54"/>
  </p:handoutMasterIdLst>
  <p:sldIdLst>
    <p:sldId id="256" r:id="rId7"/>
    <p:sldId id="257" r:id="rId8"/>
    <p:sldId id="275" r:id="rId9"/>
    <p:sldId id="258" r:id="rId10"/>
    <p:sldId id="302" r:id="rId11"/>
    <p:sldId id="260" r:id="rId12"/>
    <p:sldId id="265" r:id="rId13"/>
    <p:sldId id="291" r:id="rId14"/>
    <p:sldId id="259" r:id="rId15"/>
    <p:sldId id="261" r:id="rId16"/>
    <p:sldId id="262" r:id="rId17"/>
    <p:sldId id="276" r:id="rId18"/>
    <p:sldId id="270" r:id="rId19"/>
    <p:sldId id="271" r:id="rId20"/>
    <p:sldId id="272" r:id="rId21"/>
    <p:sldId id="273" r:id="rId22"/>
    <p:sldId id="274" r:id="rId23"/>
    <p:sldId id="266" r:id="rId24"/>
    <p:sldId id="277" r:id="rId25"/>
    <p:sldId id="278" r:id="rId26"/>
    <p:sldId id="279" r:id="rId27"/>
    <p:sldId id="280" r:id="rId28"/>
    <p:sldId id="281" r:id="rId29"/>
    <p:sldId id="267" r:id="rId30"/>
    <p:sldId id="268" r:id="rId31"/>
    <p:sldId id="269" r:id="rId32"/>
    <p:sldId id="263" r:id="rId33"/>
    <p:sldId id="264" r:id="rId34"/>
    <p:sldId id="282" r:id="rId35"/>
    <p:sldId id="283" r:id="rId36"/>
    <p:sldId id="284" r:id="rId37"/>
    <p:sldId id="288" r:id="rId38"/>
    <p:sldId id="286" r:id="rId39"/>
    <p:sldId id="289" r:id="rId40"/>
    <p:sldId id="287" r:id="rId41"/>
    <p:sldId id="285" r:id="rId42"/>
    <p:sldId id="293" r:id="rId43"/>
    <p:sldId id="294" r:id="rId44"/>
    <p:sldId id="295" r:id="rId45"/>
    <p:sldId id="292" r:id="rId46"/>
    <p:sldId id="290" r:id="rId47"/>
    <p:sldId id="296" r:id="rId48"/>
    <p:sldId id="298" r:id="rId49"/>
    <p:sldId id="299" r:id="rId50"/>
    <p:sldId id="300" r:id="rId51"/>
    <p:sldId id="301" r:id="rId52"/>
  </p:sldIdLst>
  <p:sldSz cx="9144000" cy="6858000" type="screen4x3"/>
  <p:notesSz cx="6669088"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AC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70" d="100"/>
          <a:sy n="70" d="100"/>
        </p:scale>
        <p:origin x="1386" y="72"/>
      </p:cViewPr>
      <p:guideLst>
        <p:guide orient="horz" pos="2160"/>
        <p:guide pos="2880"/>
      </p:guideLst>
    </p:cSldViewPr>
  </p:slideViewPr>
  <p:notesTextViewPr>
    <p:cViewPr>
      <p:scale>
        <a:sx n="1" d="1"/>
        <a:sy n="1" d="1"/>
      </p:scale>
      <p:origin x="0" y="0"/>
    </p:cViewPr>
  </p:notesTextViewPr>
  <p:sorterViewPr>
    <p:cViewPr>
      <p:scale>
        <a:sx n="62" d="100"/>
        <a:sy n="62"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presProps" Target="presProp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Master" Target="slideMasters/slideMaster5.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theme" Target="theme/theme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GB"/>
              <a:t>Odd Ratios for Frequent Loneliness</a:t>
            </a:r>
          </a:p>
        </c:rich>
      </c:tx>
      <c:overlay val="0"/>
    </c:title>
    <c:autoTitleDeleted val="0"/>
    <c:plotArea>
      <c:layout/>
      <c:barChart>
        <c:barDir val="col"/>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Sheet1!$A$6:$A$9</c:f>
              <c:strCache>
                <c:ptCount val="4"/>
                <c:pt idx="0">
                  <c:v>Meet up with relatives ≤ monthly1</c:v>
                </c:pt>
                <c:pt idx="1">
                  <c:v>Speak to neighbours ≤ monthly1</c:v>
                </c:pt>
                <c:pt idx="2">
                  <c:v>Talk to people in nhd 'not much/never'2</c:v>
                </c:pt>
                <c:pt idx="3">
                  <c:v>Meet up with friends ≤ monthly1</c:v>
                </c:pt>
              </c:strCache>
            </c:strRef>
          </c:cat>
          <c:val>
            <c:numRef>
              <c:f>Sheet1!$B$6:$B$9</c:f>
              <c:numCache>
                <c:formatCode>0.00</c:formatCode>
                <c:ptCount val="4"/>
                <c:pt idx="0">
                  <c:v>1.9</c:v>
                </c:pt>
                <c:pt idx="1">
                  <c:v>1.61</c:v>
                </c:pt>
                <c:pt idx="2">
                  <c:v>1.38</c:v>
                </c:pt>
                <c:pt idx="3">
                  <c:v>1.35</c:v>
                </c:pt>
              </c:numCache>
            </c:numRef>
          </c:val>
        </c:ser>
        <c:dLbls>
          <c:showLegendKey val="0"/>
          <c:showVal val="0"/>
          <c:showCatName val="0"/>
          <c:showSerName val="0"/>
          <c:showPercent val="0"/>
          <c:showBubbleSize val="0"/>
        </c:dLbls>
        <c:gapWidth val="150"/>
        <c:axId val="280063440"/>
        <c:axId val="280064000"/>
      </c:barChart>
      <c:catAx>
        <c:axId val="280063440"/>
        <c:scaling>
          <c:orientation val="minMax"/>
        </c:scaling>
        <c:delete val="0"/>
        <c:axPos val="b"/>
        <c:numFmt formatCode="General" sourceLinked="0"/>
        <c:majorTickMark val="out"/>
        <c:minorTickMark val="none"/>
        <c:tickLblPos val="nextTo"/>
        <c:crossAx val="280064000"/>
        <c:crosses val="autoZero"/>
        <c:auto val="1"/>
        <c:lblAlgn val="ctr"/>
        <c:lblOffset val="100"/>
        <c:noMultiLvlLbl val="0"/>
      </c:catAx>
      <c:valAx>
        <c:axId val="280064000"/>
        <c:scaling>
          <c:orientation val="minMax"/>
        </c:scaling>
        <c:delete val="0"/>
        <c:axPos val="l"/>
        <c:majorGridlines/>
        <c:numFmt formatCode="0.00" sourceLinked="1"/>
        <c:majorTickMark val="out"/>
        <c:minorTickMark val="none"/>
        <c:tickLblPos val="nextTo"/>
        <c:crossAx val="280063440"/>
        <c:crosses val="autoZero"/>
        <c:crossBetween val="between"/>
      </c:valAx>
    </c:plotArea>
    <c:plotVisOnly val="1"/>
    <c:dispBlanksAs val="gap"/>
    <c:showDLblsOverMax val="0"/>
  </c:chart>
  <c:spPr>
    <a:ln>
      <a:solidFill>
        <a:sysClr val="windowText" lastClr="000000"/>
      </a:solidFill>
    </a:ln>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GB"/>
              <a:t>Odd Ratios for Frequent Loneliness</a:t>
            </a:r>
          </a:p>
        </c:rich>
      </c:tx>
      <c:overlay val="0"/>
    </c:title>
    <c:autoTitleDeleted val="0"/>
    <c:plotArea>
      <c:layout/>
      <c:barChart>
        <c:barDir val="col"/>
        <c:grouping val="clustered"/>
        <c:varyColors val="0"/>
        <c:ser>
          <c:idx val="0"/>
          <c:order val="0"/>
          <c:spPr>
            <a:solidFill>
              <a:srgbClr val="C0504D"/>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Sheet1!$A$19:$A$20</c:f>
              <c:strCache>
                <c:ptCount val="2"/>
                <c:pt idx="0">
                  <c:v>No emotional support</c:v>
                </c:pt>
                <c:pt idx="1">
                  <c:v>No practical support</c:v>
                </c:pt>
              </c:strCache>
            </c:strRef>
          </c:cat>
          <c:val>
            <c:numRef>
              <c:f>Sheet1!$B$19:$B$20</c:f>
              <c:numCache>
                <c:formatCode>General</c:formatCode>
                <c:ptCount val="2"/>
                <c:pt idx="0">
                  <c:v>1.68</c:v>
                </c:pt>
                <c:pt idx="1">
                  <c:v>1.54</c:v>
                </c:pt>
              </c:numCache>
            </c:numRef>
          </c:val>
        </c:ser>
        <c:dLbls>
          <c:showLegendKey val="0"/>
          <c:showVal val="0"/>
          <c:showCatName val="0"/>
          <c:showSerName val="0"/>
          <c:showPercent val="0"/>
          <c:showBubbleSize val="0"/>
        </c:dLbls>
        <c:gapWidth val="150"/>
        <c:axId val="280066240"/>
        <c:axId val="280066800"/>
      </c:barChart>
      <c:catAx>
        <c:axId val="280066240"/>
        <c:scaling>
          <c:orientation val="minMax"/>
        </c:scaling>
        <c:delete val="0"/>
        <c:axPos val="b"/>
        <c:numFmt formatCode="General" sourceLinked="0"/>
        <c:majorTickMark val="out"/>
        <c:minorTickMark val="none"/>
        <c:tickLblPos val="nextTo"/>
        <c:crossAx val="280066800"/>
        <c:crosses val="autoZero"/>
        <c:auto val="1"/>
        <c:lblAlgn val="ctr"/>
        <c:lblOffset val="100"/>
        <c:noMultiLvlLbl val="0"/>
      </c:catAx>
      <c:valAx>
        <c:axId val="280066800"/>
        <c:scaling>
          <c:orientation val="minMax"/>
          <c:min val="0"/>
        </c:scaling>
        <c:delete val="0"/>
        <c:axPos val="l"/>
        <c:majorGridlines/>
        <c:numFmt formatCode="#,##0.00" sourceLinked="0"/>
        <c:majorTickMark val="out"/>
        <c:minorTickMark val="none"/>
        <c:tickLblPos val="nextTo"/>
        <c:crossAx val="280066240"/>
        <c:crosses val="autoZero"/>
        <c:crossBetween val="between"/>
      </c:valAx>
    </c:plotArea>
    <c:plotVisOnly val="1"/>
    <c:dispBlanksAs val="gap"/>
    <c:showDLblsOverMax val="0"/>
  </c:chart>
  <c:spPr>
    <a:ln>
      <a:solidFill>
        <a:sysClr val="windowText" lastClr="000000"/>
      </a:solidFill>
    </a:ln>
  </c:sp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GB"/>
              <a:t>Odds Ratio for Frequent Loneliness</a:t>
            </a:r>
          </a:p>
        </c:rich>
      </c:tx>
      <c:overlay val="0"/>
    </c:title>
    <c:autoTitleDeleted val="0"/>
    <c:plotArea>
      <c:layout/>
      <c:barChart>
        <c:barDir val="col"/>
        <c:grouping val="clustered"/>
        <c:varyColors val="0"/>
        <c:ser>
          <c:idx val="0"/>
          <c:order val="0"/>
          <c:spPr>
            <a:solidFill>
              <a:srgbClr val="FFC0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Sheet1!$A$55:$A$56</c:f>
              <c:strCache>
                <c:ptCount val="2"/>
                <c:pt idx="0">
                  <c:v>0-3 nhd items rated of good quality</c:v>
                </c:pt>
                <c:pt idx="1">
                  <c:v>0 or 1 local amenity used in last week</c:v>
                </c:pt>
              </c:strCache>
            </c:strRef>
          </c:cat>
          <c:val>
            <c:numRef>
              <c:f>Sheet1!$B$55:$B$56</c:f>
              <c:numCache>
                <c:formatCode>General</c:formatCode>
                <c:ptCount val="2"/>
                <c:pt idx="0">
                  <c:v>1.42</c:v>
                </c:pt>
                <c:pt idx="1">
                  <c:v>1.56</c:v>
                </c:pt>
              </c:numCache>
            </c:numRef>
          </c:val>
        </c:ser>
        <c:dLbls>
          <c:showLegendKey val="0"/>
          <c:showVal val="0"/>
          <c:showCatName val="0"/>
          <c:showSerName val="0"/>
          <c:showPercent val="0"/>
          <c:showBubbleSize val="0"/>
        </c:dLbls>
        <c:gapWidth val="150"/>
        <c:axId val="280069040"/>
        <c:axId val="280069600"/>
      </c:barChart>
      <c:catAx>
        <c:axId val="280069040"/>
        <c:scaling>
          <c:orientation val="minMax"/>
        </c:scaling>
        <c:delete val="0"/>
        <c:axPos val="b"/>
        <c:numFmt formatCode="General" sourceLinked="0"/>
        <c:majorTickMark val="out"/>
        <c:minorTickMark val="none"/>
        <c:tickLblPos val="nextTo"/>
        <c:crossAx val="280069600"/>
        <c:crosses val="autoZero"/>
        <c:auto val="1"/>
        <c:lblAlgn val="ctr"/>
        <c:lblOffset val="100"/>
        <c:noMultiLvlLbl val="0"/>
      </c:catAx>
      <c:valAx>
        <c:axId val="280069600"/>
        <c:scaling>
          <c:orientation val="minMax"/>
          <c:min val="0"/>
        </c:scaling>
        <c:delete val="0"/>
        <c:axPos val="l"/>
        <c:majorGridlines/>
        <c:numFmt formatCode="#,##0.00" sourceLinked="0"/>
        <c:majorTickMark val="out"/>
        <c:minorTickMark val="none"/>
        <c:tickLblPos val="nextTo"/>
        <c:crossAx val="280069040"/>
        <c:crosses val="autoZero"/>
        <c:crossBetween val="between"/>
      </c:valAx>
    </c:plotArea>
    <c:plotVisOnly val="1"/>
    <c:dispBlanksAs val="gap"/>
    <c:showDLblsOverMax val="0"/>
  </c:chart>
  <c:spPr>
    <a:ln>
      <a:solidFill>
        <a:sysClr val="windowText" lastClr="000000"/>
      </a:solidFill>
    </a:ln>
  </c:sp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GB"/>
              <a:t>Odds Ratios for Frequent Loneliness</a:t>
            </a:r>
          </a:p>
        </c:rich>
      </c:tx>
      <c:overlay val="0"/>
    </c:title>
    <c:autoTitleDeleted val="0"/>
    <c:plotArea>
      <c:layout/>
      <c:barChart>
        <c:barDir val="col"/>
        <c:grouping val="clustered"/>
        <c:varyColors val="0"/>
        <c:ser>
          <c:idx val="0"/>
          <c:order val="0"/>
          <c:spPr>
            <a:solidFill>
              <a:srgbClr val="00B05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Sheet1!$A$37:$A$41</c:f>
              <c:strCache>
                <c:ptCount val="5"/>
                <c:pt idx="0">
                  <c:v>Don't feel part of the community</c:v>
                </c:pt>
                <c:pt idx="1">
                  <c:v>Know few or no people in nhd</c:v>
                </c:pt>
                <c:pt idx="2">
                  <c:v>Identify three or more ASBs</c:v>
                </c:pt>
                <c:pt idx="3">
                  <c:v>No expected collective efficacy </c:v>
                </c:pt>
                <c:pt idx="4">
                  <c:v>Feel unsafe walking at night</c:v>
                </c:pt>
              </c:strCache>
            </c:strRef>
          </c:cat>
          <c:val>
            <c:numRef>
              <c:f>Sheet1!$B$37:$B$41</c:f>
              <c:numCache>
                <c:formatCode>General</c:formatCode>
                <c:ptCount val="5"/>
                <c:pt idx="0">
                  <c:v>1.83</c:v>
                </c:pt>
                <c:pt idx="1">
                  <c:v>1.52</c:v>
                </c:pt>
                <c:pt idx="2">
                  <c:v>1.49</c:v>
                </c:pt>
                <c:pt idx="3">
                  <c:v>1.32</c:v>
                </c:pt>
                <c:pt idx="4">
                  <c:v>1.47</c:v>
                </c:pt>
              </c:numCache>
            </c:numRef>
          </c:val>
        </c:ser>
        <c:dLbls>
          <c:showLegendKey val="0"/>
          <c:showVal val="0"/>
          <c:showCatName val="0"/>
          <c:showSerName val="0"/>
          <c:showPercent val="0"/>
          <c:showBubbleSize val="0"/>
        </c:dLbls>
        <c:gapWidth val="150"/>
        <c:axId val="279963520"/>
        <c:axId val="279964080"/>
      </c:barChart>
      <c:catAx>
        <c:axId val="279963520"/>
        <c:scaling>
          <c:orientation val="minMax"/>
        </c:scaling>
        <c:delete val="0"/>
        <c:axPos val="b"/>
        <c:numFmt formatCode="General" sourceLinked="0"/>
        <c:majorTickMark val="out"/>
        <c:minorTickMark val="none"/>
        <c:tickLblPos val="nextTo"/>
        <c:crossAx val="279964080"/>
        <c:crosses val="autoZero"/>
        <c:auto val="1"/>
        <c:lblAlgn val="ctr"/>
        <c:lblOffset val="100"/>
        <c:noMultiLvlLbl val="0"/>
      </c:catAx>
      <c:valAx>
        <c:axId val="279964080"/>
        <c:scaling>
          <c:orientation val="minMax"/>
        </c:scaling>
        <c:delete val="0"/>
        <c:axPos val="l"/>
        <c:majorGridlines/>
        <c:numFmt formatCode="#,##0.00" sourceLinked="0"/>
        <c:majorTickMark val="out"/>
        <c:minorTickMark val="none"/>
        <c:tickLblPos val="nextTo"/>
        <c:crossAx val="279963520"/>
        <c:crosses val="autoZero"/>
        <c:crossBetween val="between"/>
      </c:valAx>
    </c:plotArea>
    <c:plotVisOnly val="1"/>
    <c:dispBlanksAs val="gap"/>
    <c:showDLblsOverMax val="0"/>
  </c:chart>
  <c:spPr>
    <a:ln>
      <a:solidFill>
        <a:sysClr val="windowText" lastClr="000000"/>
      </a:solidFill>
    </a:ln>
  </c:sp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362" cy="49371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8155" y="0"/>
            <a:ext cx="2889362" cy="493713"/>
          </a:xfrm>
          <a:prstGeom prst="rect">
            <a:avLst/>
          </a:prstGeom>
        </p:spPr>
        <p:txBody>
          <a:bodyPr vert="horz" lIns="91440" tIns="45720" rIns="91440" bIns="45720" rtlCol="0"/>
          <a:lstStyle>
            <a:lvl1pPr algn="r">
              <a:defRPr sz="1200"/>
            </a:lvl1pPr>
          </a:lstStyle>
          <a:p>
            <a:fld id="{418BB670-9AFC-4140-A5B7-8D9BC5D789C0}" type="datetimeFigureOut">
              <a:rPr lang="en-GB" smtClean="0"/>
              <a:t>25/11/2015</a:t>
            </a:fld>
            <a:endParaRPr lang="en-GB"/>
          </a:p>
        </p:txBody>
      </p:sp>
      <p:sp>
        <p:nvSpPr>
          <p:cNvPr id="4" name="Footer Placeholder 3"/>
          <p:cNvSpPr>
            <a:spLocks noGrp="1"/>
          </p:cNvSpPr>
          <p:nvPr>
            <p:ph type="ftr" sz="quarter" idx="2"/>
          </p:nvPr>
        </p:nvSpPr>
        <p:spPr>
          <a:xfrm>
            <a:off x="0" y="9377363"/>
            <a:ext cx="2889362" cy="49371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8155" y="9377363"/>
            <a:ext cx="2889362" cy="493712"/>
          </a:xfrm>
          <a:prstGeom prst="rect">
            <a:avLst/>
          </a:prstGeom>
        </p:spPr>
        <p:txBody>
          <a:bodyPr vert="horz" lIns="91440" tIns="45720" rIns="91440" bIns="45720" rtlCol="0" anchor="b"/>
          <a:lstStyle>
            <a:lvl1pPr algn="r">
              <a:defRPr sz="1200"/>
            </a:lvl1pPr>
          </a:lstStyle>
          <a:p>
            <a:fld id="{8A8EE51C-6975-4444-8F37-971F0C2899C7}" type="slidenum">
              <a:rPr lang="en-GB" smtClean="0"/>
              <a:t>‹#›</a:t>
            </a:fld>
            <a:endParaRPr lang="en-GB"/>
          </a:p>
        </p:txBody>
      </p:sp>
    </p:spTree>
    <p:extLst>
      <p:ext uri="{BB962C8B-B14F-4D97-AF65-F5344CB8AC3E}">
        <p14:creationId xmlns:p14="http://schemas.microsoft.com/office/powerpoint/2010/main" val="28913081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889938" cy="49363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7607" y="1"/>
            <a:ext cx="2889938" cy="493633"/>
          </a:xfrm>
          <a:prstGeom prst="rect">
            <a:avLst/>
          </a:prstGeom>
        </p:spPr>
        <p:txBody>
          <a:bodyPr vert="horz" lIns="91440" tIns="45720" rIns="91440" bIns="45720" rtlCol="0"/>
          <a:lstStyle>
            <a:lvl1pPr algn="r">
              <a:defRPr sz="1200"/>
            </a:lvl1pPr>
          </a:lstStyle>
          <a:p>
            <a:fld id="{A4A2A4AE-2F35-41B7-9B73-84B47965288F}" type="datetimeFigureOut">
              <a:rPr lang="en-GB" smtClean="0"/>
              <a:t>25/11/2015</a:t>
            </a:fld>
            <a:endParaRPr lang="en-GB"/>
          </a:p>
        </p:txBody>
      </p:sp>
      <p:sp>
        <p:nvSpPr>
          <p:cNvPr id="4" name="Slide Image Placeholder 3"/>
          <p:cNvSpPr>
            <a:spLocks noGrp="1" noRot="1" noChangeAspect="1"/>
          </p:cNvSpPr>
          <p:nvPr>
            <p:ph type="sldImg" idx="2"/>
          </p:nvPr>
        </p:nvSpPr>
        <p:spPr>
          <a:xfrm>
            <a:off x="866775" y="739775"/>
            <a:ext cx="4935538" cy="370363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909" y="4689515"/>
            <a:ext cx="5335270" cy="444269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77317"/>
            <a:ext cx="2889938" cy="493633"/>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7607" y="9377317"/>
            <a:ext cx="2889938" cy="493633"/>
          </a:xfrm>
          <a:prstGeom prst="rect">
            <a:avLst/>
          </a:prstGeom>
        </p:spPr>
        <p:txBody>
          <a:bodyPr vert="horz" lIns="91440" tIns="45720" rIns="91440" bIns="45720" rtlCol="0" anchor="b"/>
          <a:lstStyle>
            <a:lvl1pPr algn="r">
              <a:defRPr sz="1200"/>
            </a:lvl1pPr>
          </a:lstStyle>
          <a:p>
            <a:fld id="{2ABDC4A5-E130-4DBC-AFB1-44FB010DCB50}" type="slidenum">
              <a:rPr lang="en-GB" smtClean="0"/>
              <a:t>‹#›</a:t>
            </a:fld>
            <a:endParaRPr lang="en-GB"/>
          </a:p>
        </p:txBody>
      </p:sp>
    </p:spTree>
    <p:extLst>
      <p:ext uri="{BB962C8B-B14F-4D97-AF65-F5344CB8AC3E}">
        <p14:creationId xmlns:p14="http://schemas.microsoft.com/office/powerpoint/2010/main" val="39741387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txBox="1">
            <a:spLocks noGrp="1" noChangeArrowheads="1"/>
          </p:cNvSpPr>
          <p:nvPr/>
        </p:nvSpPr>
        <p:spPr bwMode="auto">
          <a:xfrm>
            <a:off x="3778250" y="9377363"/>
            <a:ext cx="2889249"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defRPr sz="1200">
                <a:solidFill>
                  <a:schemeClr val="tx1"/>
                </a:solidFill>
                <a:latin typeface="Arial" pitchFamily="34" charset="0"/>
              </a:defRPr>
            </a:lvl1pPr>
            <a:lvl2pPr marL="742950" indent="-285750">
              <a:spcBef>
                <a:spcPct val="30000"/>
              </a:spcBef>
              <a:defRPr sz="1200">
                <a:solidFill>
                  <a:schemeClr val="tx1"/>
                </a:solidFill>
                <a:latin typeface="Arial" pitchFamily="34" charset="0"/>
              </a:defRPr>
            </a:lvl2pPr>
            <a:lvl3pPr marL="1143000" indent="-228600">
              <a:spcBef>
                <a:spcPct val="30000"/>
              </a:spcBef>
              <a:defRPr sz="1200">
                <a:solidFill>
                  <a:schemeClr val="tx1"/>
                </a:solidFill>
                <a:latin typeface="Arial" pitchFamily="34" charset="0"/>
              </a:defRPr>
            </a:lvl3pPr>
            <a:lvl4pPr marL="1600200" indent="-228600">
              <a:spcBef>
                <a:spcPct val="30000"/>
              </a:spcBef>
              <a:defRPr sz="1200">
                <a:solidFill>
                  <a:schemeClr val="tx1"/>
                </a:solidFill>
                <a:latin typeface="Arial" pitchFamily="34" charset="0"/>
              </a:defRPr>
            </a:lvl4pPr>
            <a:lvl5pPr marL="2057400" indent="-22860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lgn="r" fontAlgn="base">
              <a:lnSpc>
                <a:spcPct val="110000"/>
              </a:lnSpc>
              <a:spcBef>
                <a:spcPct val="0"/>
              </a:spcBef>
              <a:spcAft>
                <a:spcPct val="0"/>
              </a:spcAft>
            </a:pPr>
            <a:fld id="{C9611BBD-37C7-4D44-B699-1E98369D1CDC}" type="slidenum">
              <a:rPr lang="en-GB" altLang="en-US">
                <a:solidFill>
                  <a:srgbClr val="000000"/>
                </a:solidFill>
              </a:rPr>
              <a:pPr algn="r" fontAlgn="base">
                <a:lnSpc>
                  <a:spcPct val="110000"/>
                </a:lnSpc>
                <a:spcBef>
                  <a:spcPct val="0"/>
                </a:spcBef>
                <a:spcAft>
                  <a:spcPct val="0"/>
                </a:spcAft>
              </a:pPr>
              <a:t>13</a:t>
            </a:fld>
            <a:endParaRPr lang="en-GB" altLang="en-US">
              <a:solidFill>
                <a:srgbClr val="000000"/>
              </a:solidFill>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mtClean="0">
                <a:latin typeface="Arial" pitchFamily="34" charset="0"/>
              </a:rPr>
              <a:t>The programme has a number of overarching research objectives which are to…………read above.  </a:t>
            </a:r>
          </a:p>
          <a:p>
            <a:pPr eaLnBrk="1" hangingPunct="1"/>
            <a:endParaRPr lang="en-GB" altLang="en-US" smtClean="0">
              <a:latin typeface="Arial" pitchFamily="34" charset="0"/>
            </a:endParaRPr>
          </a:p>
          <a:p>
            <a:pPr eaLnBrk="1" hangingPunct="1"/>
            <a:r>
              <a:rPr lang="en-GB" altLang="en-US" smtClean="0">
                <a:latin typeface="Arial" pitchFamily="34" charset="0"/>
              </a:rPr>
              <a:t>So we’re evaluating change at 3 levels: Indiv/household;  Neighbourhood/community and City </a:t>
            </a:r>
          </a:p>
          <a:p>
            <a:pPr eaLnBrk="1" hangingPunct="1"/>
            <a:r>
              <a:rPr lang="en-GB" altLang="en-US" smtClean="0">
                <a:latin typeface="Arial" pitchFamily="34" charset="0"/>
              </a:rPr>
              <a:t>And also from perspective of: the People involved; the Places involved; and the Processes taking place</a:t>
            </a:r>
          </a:p>
          <a:p>
            <a:pPr eaLnBrk="1" hangingPunct="1"/>
            <a:endParaRPr lang="en-GB" altLang="en-US" smtClean="0">
              <a:latin typeface="Arial" pitchFamily="34" charset="0"/>
            </a:endParaRPr>
          </a:p>
          <a:p>
            <a:pPr eaLnBrk="1" hangingPunct="1"/>
            <a:r>
              <a:rPr lang="en-GB" altLang="en-US" smtClean="0">
                <a:latin typeface="Arial" pitchFamily="34" charset="0"/>
              </a:rPr>
              <a:t>Overtime the types of Qs we hope to answer are:  </a:t>
            </a:r>
          </a:p>
          <a:p>
            <a:pPr eaLnBrk="1" hangingPunct="1"/>
            <a:r>
              <a:rPr lang="en-GB" altLang="en-US" smtClean="0">
                <a:latin typeface="Arial" pitchFamily="34" charset="0"/>
              </a:rPr>
              <a:t>Is neighbourhood transformation associated with more cohesive communities?</a:t>
            </a:r>
          </a:p>
          <a:p>
            <a:pPr eaLnBrk="1" hangingPunct="1"/>
            <a:r>
              <a:rPr lang="en-GB" altLang="en-US" smtClean="0">
                <a:latin typeface="Arial" pitchFamily="34" charset="0"/>
              </a:rPr>
              <a:t>Can environmental improvement turn around the health outcomes in individuals and communities?</a:t>
            </a:r>
          </a:p>
          <a:p>
            <a:pPr eaLnBrk="1" hangingPunct="1"/>
            <a:r>
              <a:rPr lang="en-GB" altLang="en-US" smtClean="0">
                <a:latin typeface="Arial" pitchFamily="34" charset="0"/>
              </a:rPr>
              <a:t>Do people who participate more in their community exhibit better mental health and wellbeing?</a:t>
            </a:r>
          </a:p>
          <a:p>
            <a:pPr eaLnBrk="1" hangingPunct="1"/>
            <a:r>
              <a:rPr lang="en-GB" altLang="en-US" smtClean="0">
                <a:latin typeface="Arial" pitchFamily="34" charset="0"/>
              </a:rPr>
              <a:t>What are the psychosocial benefits of neighbourhood change, and how do they relate to specific health outcomes?</a:t>
            </a:r>
          </a:p>
          <a:p>
            <a:pPr eaLnBrk="1" hangingPunct="1"/>
            <a:r>
              <a:rPr lang="en-GB" altLang="en-US" smtClean="0">
                <a:latin typeface="Arial" pitchFamily="34" charset="0"/>
              </a:rPr>
              <a:t>.. And many others.</a:t>
            </a:r>
          </a:p>
          <a:p>
            <a:pPr eaLnBrk="1" hangingPunct="1"/>
            <a:endParaRPr lang="en-GB" altLang="en-US" smtClean="0">
              <a:latin typeface="Arial" pitchFamily="34" charset="0"/>
            </a:endParaRPr>
          </a:p>
        </p:txBody>
      </p:sp>
    </p:spTree>
    <p:extLst>
      <p:ext uri="{BB962C8B-B14F-4D97-AF65-F5344CB8AC3E}">
        <p14:creationId xmlns:p14="http://schemas.microsoft.com/office/powerpoint/2010/main" val="24356250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a:xfrm>
            <a:off x="667382" y="4687888"/>
            <a:ext cx="5334327" cy="4445000"/>
          </a:xfrm>
          <a:noFill/>
        </p:spPr>
        <p:txBody>
          <a:bodyPr/>
          <a:lstStyle/>
          <a:p>
            <a:pPr eaLnBrk="1" hangingPunct="1"/>
            <a:endParaRPr lang="en-US" altLang="en-US" smtClean="0"/>
          </a:p>
        </p:txBody>
      </p:sp>
    </p:spTree>
    <p:extLst>
      <p:ext uri="{BB962C8B-B14F-4D97-AF65-F5344CB8AC3E}">
        <p14:creationId xmlns:p14="http://schemas.microsoft.com/office/powerpoint/2010/main" val="23473319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Rectangle 2"/>
          <p:cNvSpPr>
            <a:spLocks noGrp="1" noRot="1" noChangeAspect="1" noChangeArrowheads="1" noTextEdit="1"/>
          </p:cNvSpPr>
          <p:nvPr>
            <p:ph type="sldImg"/>
          </p:nvPr>
        </p:nvSpPr>
        <p:spPr>
          <a:ln/>
        </p:spPr>
      </p:sp>
      <p:sp>
        <p:nvSpPr>
          <p:cNvPr id="404483" name="Rectangle 3"/>
          <p:cNvSpPr>
            <a:spLocks noGrp="1" noChangeArrowheads="1"/>
          </p:cNvSpPr>
          <p:nvPr>
            <p:ph type="body" idx="1"/>
          </p:nvPr>
        </p:nvSpPr>
        <p:spPr>
          <a:xfrm>
            <a:off x="666598" y="4688489"/>
            <a:ext cx="5335894" cy="4443804"/>
          </a:xfrm>
          <a:noFill/>
        </p:spPr>
        <p:txBody>
          <a:bodyPr/>
          <a:lstStyle/>
          <a:p>
            <a:endParaRPr lang="en-US" altLang="en-US" smtClean="0"/>
          </a:p>
        </p:txBody>
      </p:sp>
    </p:spTree>
    <p:extLst>
      <p:ext uri="{BB962C8B-B14F-4D97-AF65-F5344CB8AC3E}">
        <p14:creationId xmlns:p14="http://schemas.microsoft.com/office/powerpoint/2010/main" val="34742943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txBox="1">
            <a:spLocks noGrp="1" noChangeArrowheads="1"/>
          </p:cNvSpPr>
          <p:nvPr/>
        </p:nvSpPr>
        <p:spPr bwMode="auto">
          <a:xfrm>
            <a:off x="3778155" y="9377363"/>
            <a:ext cx="2889362"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lgn="r" eaLnBrk="1" fontAlgn="base" hangingPunct="1">
              <a:spcBef>
                <a:spcPct val="0"/>
              </a:spcBef>
              <a:spcAft>
                <a:spcPct val="0"/>
              </a:spcAft>
            </a:pPr>
            <a:fld id="{720FFFB7-0B64-433F-BE2F-A9EA50F2F419}" type="slidenum">
              <a:rPr lang="en-GB" altLang="en-US">
                <a:solidFill>
                  <a:srgbClr val="000000"/>
                </a:solidFill>
              </a:rPr>
              <a:pPr algn="r" eaLnBrk="1" fontAlgn="base" hangingPunct="1">
                <a:spcBef>
                  <a:spcPct val="0"/>
                </a:spcBef>
                <a:spcAft>
                  <a:spcPct val="0"/>
                </a:spcAft>
              </a:pPr>
              <a:t>26</a:t>
            </a:fld>
            <a:endParaRPr lang="en-GB" altLang="en-US">
              <a:solidFill>
                <a:srgbClr val="000000"/>
              </a:solidFill>
            </a:endParaRPr>
          </a:p>
        </p:txBody>
      </p:sp>
      <p:sp>
        <p:nvSpPr>
          <p:cNvPr id="114691" name="Rectangle 2"/>
          <p:cNvSpPr>
            <a:spLocks noGrp="1" noRot="1" noChangeAspect="1" noChangeArrowheads="1" noTextEdit="1"/>
          </p:cNvSpPr>
          <p:nvPr>
            <p:ph type="sldImg"/>
          </p:nvPr>
        </p:nvSpPr>
        <p:spPr>
          <a:xfrm>
            <a:off x="866775" y="739775"/>
            <a:ext cx="4937125" cy="3703638"/>
          </a:xfrm>
          <a:ln/>
        </p:spPr>
      </p:sp>
      <p:sp>
        <p:nvSpPr>
          <p:cNvPr id="114692"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5048233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itchFamily="34" charset="0"/>
              </a:defRPr>
            </a:lvl1pPr>
            <a:lvl2pPr marL="742950" indent="-285750">
              <a:defRPr sz="3200">
                <a:solidFill>
                  <a:schemeClr val="tx1"/>
                </a:solidFill>
                <a:latin typeface="Arial" pitchFamily="34" charset="0"/>
              </a:defRPr>
            </a:lvl2pPr>
            <a:lvl3pPr marL="1143000" indent="-228600">
              <a:defRPr sz="3200">
                <a:solidFill>
                  <a:schemeClr val="tx1"/>
                </a:solidFill>
                <a:latin typeface="Arial" pitchFamily="34" charset="0"/>
              </a:defRPr>
            </a:lvl3pPr>
            <a:lvl4pPr marL="1600200" indent="-228600">
              <a:defRPr sz="3200">
                <a:solidFill>
                  <a:schemeClr val="tx1"/>
                </a:solidFill>
                <a:latin typeface="Arial" pitchFamily="34" charset="0"/>
              </a:defRPr>
            </a:lvl4pPr>
            <a:lvl5pPr marL="2057400" indent="-228600">
              <a:defRPr sz="3200">
                <a:solidFill>
                  <a:schemeClr val="tx1"/>
                </a:solidFill>
                <a:latin typeface="Arial" pitchFamily="34" charset="0"/>
              </a:defRPr>
            </a:lvl5pPr>
            <a:lvl6pPr marL="2514600" indent="-228600" eaLnBrk="0" fontAlgn="base" hangingPunct="0">
              <a:lnSpc>
                <a:spcPct val="110000"/>
              </a:lnSpc>
              <a:spcBef>
                <a:spcPct val="20000"/>
              </a:spcBef>
              <a:spcAft>
                <a:spcPct val="0"/>
              </a:spcAft>
              <a:defRPr sz="3200">
                <a:solidFill>
                  <a:schemeClr val="tx1"/>
                </a:solidFill>
                <a:latin typeface="Arial" pitchFamily="34" charset="0"/>
              </a:defRPr>
            </a:lvl6pPr>
            <a:lvl7pPr marL="2971800" indent="-228600" eaLnBrk="0" fontAlgn="base" hangingPunct="0">
              <a:lnSpc>
                <a:spcPct val="110000"/>
              </a:lnSpc>
              <a:spcBef>
                <a:spcPct val="20000"/>
              </a:spcBef>
              <a:spcAft>
                <a:spcPct val="0"/>
              </a:spcAft>
              <a:defRPr sz="3200">
                <a:solidFill>
                  <a:schemeClr val="tx1"/>
                </a:solidFill>
                <a:latin typeface="Arial" pitchFamily="34" charset="0"/>
              </a:defRPr>
            </a:lvl7pPr>
            <a:lvl8pPr marL="3429000" indent="-228600" eaLnBrk="0" fontAlgn="base" hangingPunct="0">
              <a:lnSpc>
                <a:spcPct val="110000"/>
              </a:lnSpc>
              <a:spcBef>
                <a:spcPct val="20000"/>
              </a:spcBef>
              <a:spcAft>
                <a:spcPct val="0"/>
              </a:spcAft>
              <a:defRPr sz="3200">
                <a:solidFill>
                  <a:schemeClr val="tx1"/>
                </a:solidFill>
                <a:latin typeface="Arial" pitchFamily="34" charset="0"/>
              </a:defRPr>
            </a:lvl8pPr>
            <a:lvl9pPr marL="3886200" indent="-228600" eaLnBrk="0" fontAlgn="base" hangingPunct="0">
              <a:lnSpc>
                <a:spcPct val="110000"/>
              </a:lnSpc>
              <a:spcBef>
                <a:spcPct val="20000"/>
              </a:spcBef>
              <a:spcAft>
                <a:spcPct val="0"/>
              </a:spcAft>
              <a:defRPr sz="3200">
                <a:solidFill>
                  <a:schemeClr val="tx1"/>
                </a:solidFill>
                <a:latin typeface="Arial" pitchFamily="34" charset="0"/>
              </a:defRPr>
            </a:lvl9pPr>
          </a:lstStyle>
          <a:p>
            <a:fld id="{0F626E16-EB54-4AB6-A5FF-EED58B819952}" type="slidenum">
              <a:rPr lang="en-GB" altLang="en-US" sz="1200">
                <a:solidFill>
                  <a:prstClr val="black"/>
                </a:solidFill>
              </a:rPr>
              <a:pPr/>
              <a:t>46</a:t>
            </a:fld>
            <a:endParaRPr lang="en-GB" altLang="en-US" sz="1200">
              <a:solidFill>
                <a:prstClr val="black"/>
              </a:solidFill>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xfrm>
            <a:off x="667382" y="4687888"/>
            <a:ext cx="5334327" cy="4445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ndParaRPr>
          </a:p>
        </p:txBody>
      </p:sp>
    </p:spTree>
    <p:extLst>
      <p:ext uri="{BB962C8B-B14F-4D97-AF65-F5344CB8AC3E}">
        <p14:creationId xmlns:p14="http://schemas.microsoft.com/office/powerpoint/2010/main" val="19129456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xfrm>
            <a:off x="666750" y="4687888"/>
            <a:ext cx="5335589" cy="4445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ndParaRPr>
          </a:p>
        </p:txBody>
      </p:sp>
    </p:spTree>
    <p:extLst>
      <p:ext uri="{BB962C8B-B14F-4D97-AF65-F5344CB8AC3E}">
        <p14:creationId xmlns:p14="http://schemas.microsoft.com/office/powerpoint/2010/main" val="596638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itchFamily="34" charset="0"/>
              </a:defRPr>
            </a:lvl1pPr>
            <a:lvl2pPr marL="742950" indent="-285750">
              <a:spcBef>
                <a:spcPct val="30000"/>
              </a:spcBef>
              <a:defRPr sz="1200">
                <a:solidFill>
                  <a:schemeClr val="tx1"/>
                </a:solidFill>
                <a:latin typeface="Arial" pitchFamily="34" charset="0"/>
              </a:defRPr>
            </a:lvl2pPr>
            <a:lvl3pPr marL="1143000" indent="-228600">
              <a:spcBef>
                <a:spcPct val="30000"/>
              </a:spcBef>
              <a:defRPr sz="1200">
                <a:solidFill>
                  <a:schemeClr val="tx1"/>
                </a:solidFill>
                <a:latin typeface="Arial" pitchFamily="34" charset="0"/>
              </a:defRPr>
            </a:lvl3pPr>
            <a:lvl4pPr marL="1600200" indent="-228600">
              <a:spcBef>
                <a:spcPct val="30000"/>
              </a:spcBef>
              <a:defRPr sz="1200">
                <a:solidFill>
                  <a:schemeClr val="tx1"/>
                </a:solidFill>
                <a:latin typeface="Arial" pitchFamily="34" charset="0"/>
              </a:defRPr>
            </a:lvl4pPr>
            <a:lvl5pPr marL="2057400" indent="-22860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spcBef>
                <a:spcPct val="0"/>
              </a:spcBef>
            </a:pPr>
            <a:fld id="{ED15DDE0-B157-4566-AB14-EA6411BD61D8}" type="slidenum">
              <a:rPr lang="en-GB" altLang="en-US">
                <a:solidFill>
                  <a:srgbClr val="000000"/>
                </a:solidFill>
              </a:rPr>
              <a:pPr>
                <a:spcBef>
                  <a:spcPct val="0"/>
                </a:spcBef>
              </a:pPr>
              <a:t>15</a:t>
            </a:fld>
            <a:endParaRPr lang="en-GB" altLang="en-US">
              <a:solidFill>
                <a:srgbClr val="000000"/>
              </a:solidFill>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ndParaRPr>
          </a:p>
        </p:txBody>
      </p:sp>
    </p:spTree>
    <p:extLst>
      <p:ext uri="{BB962C8B-B14F-4D97-AF65-F5344CB8AC3E}">
        <p14:creationId xmlns:p14="http://schemas.microsoft.com/office/powerpoint/2010/main" val="2704821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txBox="1">
            <a:spLocks noGrp="1" noChangeArrowheads="1"/>
          </p:cNvSpPr>
          <p:nvPr/>
        </p:nvSpPr>
        <p:spPr bwMode="auto">
          <a:xfrm>
            <a:off x="3778155" y="9377363"/>
            <a:ext cx="2889362" cy="493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defTabSz="955675" eaLnBrk="0" hangingPunct="0">
              <a:spcBef>
                <a:spcPct val="30000"/>
              </a:spcBef>
              <a:defRPr sz="1200">
                <a:solidFill>
                  <a:schemeClr val="tx1"/>
                </a:solidFill>
                <a:latin typeface="Arial" pitchFamily="34" charset="0"/>
              </a:defRPr>
            </a:lvl1pPr>
            <a:lvl2pPr marL="742950" indent="-285750" defTabSz="955675" eaLnBrk="0" hangingPunct="0">
              <a:spcBef>
                <a:spcPct val="30000"/>
              </a:spcBef>
              <a:defRPr sz="1200">
                <a:solidFill>
                  <a:schemeClr val="tx1"/>
                </a:solidFill>
                <a:latin typeface="Arial" pitchFamily="34" charset="0"/>
              </a:defRPr>
            </a:lvl2pPr>
            <a:lvl3pPr marL="1143000" indent="-228600" defTabSz="955675" eaLnBrk="0" hangingPunct="0">
              <a:spcBef>
                <a:spcPct val="30000"/>
              </a:spcBef>
              <a:defRPr sz="1200">
                <a:solidFill>
                  <a:schemeClr val="tx1"/>
                </a:solidFill>
                <a:latin typeface="Arial" pitchFamily="34" charset="0"/>
              </a:defRPr>
            </a:lvl3pPr>
            <a:lvl4pPr marL="1600200" indent="-228600" defTabSz="955675" eaLnBrk="0" hangingPunct="0">
              <a:spcBef>
                <a:spcPct val="30000"/>
              </a:spcBef>
              <a:defRPr sz="1200">
                <a:solidFill>
                  <a:schemeClr val="tx1"/>
                </a:solidFill>
                <a:latin typeface="Arial" pitchFamily="34" charset="0"/>
              </a:defRPr>
            </a:lvl4pPr>
            <a:lvl5pPr marL="2057400" indent="-228600" defTabSz="955675" eaLnBrk="0" hangingPunct="0">
              <a:spcBef>
                <a:spcPct val="30000"/>
              </a:spcBef>
              <a:defRPr sz="1200">
                <a:solidFill>
                  <a:schemeClr val="tx1"/>
                </a:solidFill>
                <a:latin typeface="Arial" pitchFamily="34" charset="0"/>
              </a:defRPr>
            </a:lvl5pPr>
            <a:lvl6pPr marL="2514600" indent="-228600" defTabSz="955675" eaLnBrk="0" fontAlgn="base" hangingPunct="0">
              <a:spcBef>
                <a:spcPct val="30000"/>
              </a:spcBef>
              <a:spcAft>
                <a:spcPct val="0"/>
              </a:spcAft>
              <a:defRPr sz="1200">
                <a:solidFill>
                  <a:schemeClr val="tx1"/>
                </a:solidFill>
                <a:latin typeface="Arial" pitchFamily="34" charset="0"/>
              </a:defRPr>
            </a:lvl6pPr>
            <a:lvl7pPr marL="2971800" indent="-228600" defTabSz="955675" eaLnBrk="0" fontAlgn="base" hangingPunct="0">
              <a:spcBef>
                <a:spcPct val="30000"/>
              </a:spcBef>
              <a:spcAft>
                <a:spcPct val="0"/>
              </a:spcAft>
              <a:defRPr sz="1200">
                <a:solidFill>
                  <a:schemeClr val="tx1"/>
                </a:solidFill>
                <a:latin typeface="Arial" pitchFamily="34" charset="0"/>
              </a:defRPr>
            </a:lvl7pPr>
            <a:lvl8pPr marL="3429000" indent="-228600" defTabSz="955675" eaLnBrk="0" fontAlgn="base" hangingPunct="0">
              <a:spcBef>
                <a:spcPct val="30000"/>
              </a:spcBef>
              <a:spcAft>
                <a:spcPct val="0"/>
              </a:spcAft>
              <a:defRPr sz="1200">
                <a:solidFill>
                  <a:schemeClr val="tx1"/>
                </a:solidFill>
                <a:latin typeface="Arial" pitchFamily="34" charset="0"/>
              </a:defRPr>
            </a:lvl8pPr>
            <a:lvl9pPr marL="3886200" indent="-228600" defTabSz="955675" eaLnBrk="0" fontAlgn="base" hangingPunct="0">
              <a:spcBef>
                <a:spcPct val="30000"/>
              </a:spcBef>
              <a:spcAft>
                <a:spcPct val="0"/>
              </a:spcAft>
              <a:defRPr sz="1200">
                <a:solidFill>
                  <a:schemeClr val="tx1"/>
                </a:solidFill>
                <a:latin typeface="Arial" pitchFamily="34" charset="0"/>
              </a:defRPr>
            </a:lvl9pPr>
          </a:lstStyle>
          <a:p>
            <a:pPr algn="r" eaLnBrk="1" fontAlgn="base" hangingPunct="1">
              <a:spcBef>
                <a:spcPct val="0"/>
              </a:spcBef>
              <a:spcAft>
                <a:spcPct val="0"/>
              </a:spcAft>
            </a:pPr>
            <a:fld id="{39297BAE-5E02-446D-A19A-86B49C1F4D8D}" type="slidenum">
              <a:rPr lang="en-GB" altLang="en-US">
                <a:solidFill>
                  <a:srgbClr val="000000"/>
                </a:solidFill>
              </a:rPr>
              <a:pPr algn="r" eaLnBrk="1" fontAlgn="base" hangingPunct="1">
                <a:spcBef>
                  <a:spcPct val="0"/>
                </a:spcBef>
                <a:spcAft>
                  <a:spcPct val="0"/>
                </a:spcAft>
              </a:pPr>
              <a:t>18</a:t>
            </a:fld>
            <a:endParaRPr lang="en-GB" altLang="en-US">
              <a:solidFill>
                <a:srgbClr val="000000"/>
              </a:solidFill>
            </a:endParaRPr>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5043825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D94F5D-25B9-4AA3-89CF-B10A731EC546}" type="slidenum">
              <a:rPr lang="en-GB" altLang="en-US">
                <a:solidFill>
                  <a:prstClr val="black"/>
                </a:solidFill>
              </a:rPr>
              <a:pPr/>
              <a:t>19</a:t>
            </a:fld>
            <a:endParaRPr lang="en-GB" altLang="en-US">
              <a:solidFill>
                <a:prstClr val="black"/>
              </a:solidFill>
            </a:endParaRPr>
          </a:p>
        </p:txBody>
      </p:sp>
      <p:sp>
        <p:nvSpPr>
          <p:cNvPr id="24578" name="Rectangle 2"/>
          <p:cNvSpPr>
            <a:spLocks noGrp="1" noRot="1" noChangeAspect="1" noChangeArrowheads="1" noTextEdit="1"/>
          </p:cNvSpPr>
          <p:nvPr>
            <p:ph type="sldImg"/>
          </p:nvPr>
        </p:nvSpPr>
        <p:spPr>
          <a:xfrm>
            <a:off x="866775" y="742950"/>
            <a:ext cx="4935538" cy="3702050"/>
          </a:xfrm>
          <a:ln/>
        </p:spPr>
      </p:sp>
      <p:sp>
        <p:nvSpPr>
          <p:cNvPr id="24579" name="Rectangle 3"/>
          <p:cNvSpPr>
            <a:spLocks noGrp="1" noChangeArrowheads="1"/>
          </p:cNvSpPr>
          <p:nvPr>
            <p:ph type="body" idx="1"/>
          </p:nvPr>
        </p:nvSpPr>
        <p:spPr>
          <a:xfrm>
            <a:off x="666909" y="4689205"/>
            <a:ext cx="5335270" cy="4440522"/>
          </a:xfrm>
        </p:spPr>
        <p:txBody>
          <a:bodyPr/>
          <a:lstStyle/>
          <a:p>
            <a:r>
              <a:rPr lang="en-GB" altLang="en-US"/>
              <a:t>Red Rd flats (31-storey) built 1960s, North of Glasgow; population </a:t>
            </a:r>
            <a:r>
              <a:rPr lang="en-US" altLang="en-US"/>
              <a:t>3670 (2761 adults) in 2006. 2 slab and 6 point, built from steel and asbestos, were the tallest in Europe when they were built. Now only 70-80 secure tenancies and majority of population are asylum seekers, refugees and homeless people in temporary lets. These are all due for demolition.</a:t>
            </a:r>
          </a:p>
          <a:p>
            <a:r>
              <a:rPr lang="en-GB" altLang="en-US"/>
              <a:t>Look imposing.</a:t>
            </a:r>
            <a:endParaRPr lang="en-US" altLang="en-US"/>
          </a:p>
        </p:txBody>
      </p:sp>
    </p:spTree>
    <p:extLst>
      <p:ext uri="{BB962C8B-B14F-4D97-AF65-F5344CB8AC3E}">
        <p14:creationId xmlns:p14="http://schemas.microsoft.com/office/powerpoint/2010/main" val="29835526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FB4033-C1BA-4599-893C-995E1FBBCC0C}" type="slidenum">
              <a:rPr lang="en-GB" altLang="en-US">
                <a:solidFill>
                  <a:prstClr val="black"/>
                </a:solidFill>
              </a:rPr>
              <a:pPr/>
              <a:t>20</a:t>
            </a:fld>
            <a:endParaRPr lang="en-GB" altLang="en-US">
              <a:solidFill>
                <a:prstClr val="black"/>
              </a:solidFill>
            </a:endParaRPr>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7287486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31FFCC-D0FC-4F4F-BD12-20941C7876C4}" type="slidenum">
              <a:rPr lang="en-GB" altLang="en-US">
                <a:solidFill>
                  <a:prstClr val="black"/>
                </a:solidFill>
              </a:rPr>
              <a:pPr/>
              <a:t>21</a:t>
            </a:fld>
            <a:endParaRPr lang="en-GB" altLang="en-US">
              <a:solidFill>
                <a:prstClr val="black"/>
              </a:solidFill>
            </a:endParaRPr>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xfrm>
            <a:off x="665380" y="4689206"/>
            <a:ext cx="5338330" cy="4443630"/>
          </a:xfrm>
        </p:spPr>
        <p:txBody>
          <a:bodyPr/>
          <a:lstStyle/>
          <a:p>
            <a:r>
              <a:rPr lang="en-GB" altLang="en-US"/>
              <a:t>Built late 1960s in the North of Glasgow, population </a:t>
            </a:r>
            <a:r>
              <a:rPr lang="en-US" altLang="en-US"/>
              <a:t>6143 (4488 adults) in 2006. built on former chemical works so much contaminated land.</a:t>
            </a:r>
          </a:p>
          <a:p>
            <a:r>
              <a:rPr lang="en-GB" altLang="en-US"/>
              <a:t>Close to city centre, motorway etc. Island factor and isolation etc.</a:t>
            </a:r>
          </a:p>
          <a:p>
            <a:r>
              <a:rPr lang="en-GB" altLang="en-US"/>
              <a:t>in 2001 publicity due to the murder of a Kurdish asylum seeker from Turkey which led to stories of racial tensions and community relations. Area associated with violence, and racially motivated crime. I’m not so sure that’s the case now. Stories in Evening Times about housing and regeneration, GHA, campaigns to retain the high rise flats.</a:t>
            </a:r>
          </a:p>
          <a:p>
            <a:endParaRPr lang="en-US" altLang="en-US"/>
          </a:p>
        </p:txBody>
      </p:sp>
    </p:spTree>
    <p:extLst>
      <p:ext uri="{BB962C8B-B14F-4D97-AF65-F5344CB8AC3E}">
        <p14:creationId xmlns:p14="http://schemas.microsoft.com/office/powerpoint/2010/main" val="12252695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35A595-3EE5-4C20-BB5F-FCD1CA2A1990}" type="slidenum">
              <a:rPr lang="en-GB" altLang="en-US">
                <a:solidFill>
                  <a:prstClr val="black"/>
                </a:solidFill>
              </a:rPr>
              <a:pPr/>
              <a:t>22</a:t>
            </a:fld>
            <a:endParaRPr lang="en-GB" altLang="en-US">
              <a:solidFill>
                <a:prstClr val="black"/>
              </a:solidFill>
            </a:endParaRPr>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xfrm>
            <a:off x="665380" y="4689206"/>
            <a:ext cx="5338330" cy="4443630"/>
          </a:xfrm>
        </p:spPr>
        <p:txBody>
          <a:bodyPr/>
          <a:lstStyle/>
          <a:p>
            <a:r>
              <a:rPr lang="en-GB" altLang="en-US"/>
              <a:t>Shawbridge – South of Glasgow adjacent to Pollock Park, high rise flats built 1967; population </a:t>
            </a:r>
            <a:r>
              <a:rPr lang="en-US" altLang="en-US"/>
              <a:t>2423 (1698 adults) in 2006. Large ASR pop.</a:t>
            </a:r>
          </a:p>
          <a:p>
            <a:r>
              <a:rPr lang="en-GB" altLang="en-US"/>
              <a:t>Not many people know of Shawbridge compared to the other areas (student from Shawlands didn’t know it existed).</a:t>
            </a:r>
            <a:endParaRPr lang="en-US" altLang="en-US"/>
          </a:p>
          <a:p>
            <a:endParaRPr lang="en-US" altLang="en-US"/>
          </a:p>
        </p:txBody>
      </p:sp>
    </p:spTree>
    <p:extLst>
      <p:ext uri="{BB962C8B-B14F-4D97-AF65-F5344CB8AC3E}">
        <p14:creationId xmlns:p14="http://schemas.microsoft.com/office/powerpoint/2010/main" val="4454958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055CC8-A8A5-48BC-A304-0F983D9E5097}" type="slidenum">
              <a:rPr lang="en-GB" altLang="en-US">
                <a:solidFill>
                  <a:prstClr val="black"/>
                </a:solidFill>
              </a:rPr>
              <a:pPr/>
              <a:t>23</a:t>
            </a:fld>
            <a:endParaRPr lang="en-GB" altLang="en-US">
              <a:solidFill>
                <a:prstClr val="black"/>
              </a:solidFill>
            </a:endParaRPr>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7229809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EE2E0B4-D55D-4C3D-B60C-3C6101D06E6B}" type="datetimeFigureOut">
              <a:rPr lang="en-GB" smtClean="0"/>
              <a:t>25/11/2015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7A46F1-F786-4FF2-9358-9164ADC4DBE8}" type="slidenum">
              <a:rPr lang="en-GB" smtClean="0"/>
              <a:t>‹#›</a:t>
            </a:fld>
            <a:endParaRPr lang="en-GB"/>
          </a:p>
        </p:txBody>
      </p:sp>
    </p:spTree>
    <p:extLst>
      <p:ext uri="{BB962C8B-B14F-4D97-AF65-F5344CB8AC3E}">
        <p14:creationId xmlns:p14="http://schemas.microsoft.com/office/powerpoint/2010/main" val="1394300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EE2E0B4-D55D-4C3D-B60C-3C6101D06E6B}" type="datetimeFigureOut">
              <a:rPr lang="en-GB" smtClean="0"/>
              <a:t>25/11/2015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7A46F1-F786-4FF2-9358-9164ADC4DBE8}" type="slidenum">
              <a:rPr lang="en-GB" smtClean="0"/>
              <a:t>‹#›</a:t>
            </a:fld>
            <a:endParaRPr lang="en-GB"/>
          </a:p>
        </p:txBody>
      </p:sp>
    </p:spTree>
    <p:extLst>
      <p:ext uri="{BB962C8B-B14F-4D97-AF65-F5344CB8AC3E}">
        <p14:creationId xmlns:p14="http://schemas.microsoft.com/office/powerpoint/2010/main" val="1892973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EE2E0B4-D55D-4C3D-B60C-3C6101D06E6B}" type="datetimeFigureOut">
              <a:rPr lang="en-GB" smtClean="0"/>
              <a:t>25/11/2015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7A46F1-F786-4FF2-9358-9164ADC4DBE8}" type="slidenum">
              <a:rPr lang="en-GB" smtClean="0"/>
              <a:t>‹#›</a:t>
            </a:fld>
            <a:endParaRPr lang="en-GB"/>
          </a:p>
        </p:txBody>
      </p:sp>
    </p:spTree>
    <p:extLst>
      <p:ext uri="{BB962C8B-B14F-4D97-AF65-F5344CB8AC3E}">
        <p14:creationId xmlns:p14="http://schemas.microsoft.com/office/powerpoint/2010/main" val="12650849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Final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6375" y="404813"/>
            <a:ext cx="5805488" cy="290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0"/>
          <p:cNvSpPr txBox="1">
            <a:spLocks noChangeArrowheads="1"/>
          </p:cNvSpPr>
          <p:nvPr/>
        </p:nvSpPr>
        <p:spPr bwMode="auto">
          <a:xfrm>
            <a:off x="1042988" y="5561013"/>
            <a:ext cx="7200900" cy="12969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defRPr/>
            </a:pPr>
            <a:r>
              <a:rPr lang="en-GB" sz="1600" b="1" i="1" smtClean="0">
                <a:solidFill>
                  <a:srgbClr val="808080"/>
                </a:solidFill>
              </a:rPr>
              <a:t>GoWell is a collaborative partnership between the Glasgow Centre for Population Health, the University of Glasgow and the MRC Social and Public Health Sciences Unit, sponsored by Communities Scotland, Glasgow Housing Association, NHS Health Scotland and NHS Greater Glasgow &amp; Clyde.</a:t>
            </a:r>
            <a:endParaRPr lang="en-GB" sz="1600" smtClean="0">
              <a:solidFill>
                <a:srgbClr val="000000"/>
              </a:solidFill>
            </a:endParaRPr>
          </a:p>
        </p:txBody>
      </p:sp>
      <p:sp>
        <p:nvSpPr>
          <p:cNvPr id="8194" name="Rectangle 2"/>
          <p:cNvSpPr>
            <a:spLocks noGrp="1" noChangeArrowheads="1"/>
          </p:cNvSpPr>
          <p:nvPr>
            <p:ph type="ctrTitle"/>
          </p:nvPr>
        </p:nvSpPr>
        <p:spPr>
          <a:xfrm>
            <a:off x="685800" y="2130425"/>
            <a:ext cx="7772400" cy="1470025"/>
          </a:xfrm>
        </p:spPr>
        <p:txBody>
          <a:bodyPr/>
          <a:lstStyle>
            <a:lvl1pPr>
              <a:defRPr/>
            </a:lvl1pPr>
          </a:lstStyle>
          <a:p>
            <a:pPr lvl="0"/>
            <a:r>
              <a:rPr lang="en-GB" noProof="0" smtClean="0"/>
              <a:t>Click to edit Master title style</a:t>
            </a:r>
          </a:p>
        </p:txBody>
      </p:sp>
      <p:sp>
        <p:nvSpPr>
          <p:cNvPr id="8195" name="Rectangle 3"/>
          <p:cNvSpPr>
            <a:spLocks noGrp="1" noChangeArrowheads="1"/>
          </p:cNvSpPr>
          <p:nvPr>
            <p:ph type="subTitle" idx="1"/>
          </p:nvPr>
        </p:nvSpPr>
        <p:spPr>
          <a:xfrm>
            <a:off x="1403350" y="3716338"/>
            <a:ext cx="6400800" cy="1008062"/>
          </a:xfrm>
        </p:spPr>
        <p:txBody>
          <a:bodyPr/>
          <a:lstStyle>
            <a:lvl1pPr marL="0" indent="0" algn="ctr">
              <a:buFontTx/>
              <a:buNone/>
              <a:defRPr sz="1800" b="1"/>
            </a:lvl1pPr>
          </a:lstStyle>
          <a:p>
            <a:pPr lvl="0"/>
            <a:r>
              <a:rPr lang="en-GB" noProof="0" smtClean="0"/>
              <a:t>Glasgow Community Health and Well-being </a:t>
            </a:r>
          </a:p>
          <a:p>
            <a:pPr lvl="0"/>
            <a:r>
              <a:rPr lang="en-GB" noProof="0" smtClean="0"/>
              <a:t>Research and Learning Programme:</a:t>
            </a:r>
          </a:p>
          <a:p>
            <a:pPr lvl="0"/>
            <a:r>
              <a:rPr lang="en-GB" noProof="0" smtClean="0"/>
              <a:t>Investigating the Processes and Impacts of Neighbourhood Change Click to edit Master subtitle style</a:t>
            </a:r>
          </a:p>
        </p:txBody>
      </p:sp>
      <p:sp>
        <p:nvSpPr>
          <p:cNvPr id="6" name="Rectangle 4"/>
          <p:cNvSpPr>
            <a:spLocks noGrp="1" noChangeArrowheads="1"/>
          </p:cNvSpPr>
          <p:nvPr>
            <p:ph type="dt" sz="half" idx="10"/>
          </p:nvPr>
        </p:nvSpPr>
        <p:spPr/>
        <p:txBody>
          <a:bodyPr/>
          <a:lstStyle>
            <a:lvl1pPr>
              <a:defRPr/>
            </a:lvl1pPr>
          </a:lstStyle>
          <a:p>
            <a:pPr>
              <a:defRPr/>
            </a:pPr>
            <a:endParaRPr lang="en-GB"/>
          </a:p>
        </p:txBody>
      </p:sp>
      <p:sp>
        <p:nvSpPr>
          <p:cNvPr id="7" name="Rectangle 5"/>
          <p:cNvSpPr>
            <a:spLocks noGrp="1" noChangeArrowheads="1"/>
          </p:cNvSpPr>
          <p:nvPr>
            <p:ph type="ftr" sz="quarter" idx="11"/>
          </p:nvPr>
        </p:nvSpPr>
        <p:spPr/>
        <p:txBody>
          <a:bodyPr/>
          <a:lstStyle>
            <a:lvl1pPr>
              <a:defRPr/>
            </a:lvl1pPr>
          </a:lstStyle>
          <a:p>
            <a:pPr>
              <a:defRPr/>
            </a:pPr>
            <a:endParaRPr lang="en-GB"/>
          </a:p>
        </p:txBody>
      </p:sp>
      <p:sp>
        <p:nvSpPr>
          <p:cNvPr id="8" name="Rectangle 6"/>
          <p:cNvSpPr>
            <a:spLocks noGrp="1" noChangeArrowheads="1"/>
          </p:cNvSpPr>
          <p:nvPr>
            <p:ph type="sldNum" sz="quarter" idx="12"/>
          </p:nvPr>
        </p:nvSpPr>
        <p:spPr/>
        <p:txBody>
          <a:bodyPr/>
          <a:lstStyle>
            <a:lvl1pPr>
              <a:defRPr/>
            </a:lvl1pPr>
          </a:lstStyle>
          <a:p>
            <a:pPr>
              <a:defRPr/>
            </a:pPr>
            <a:fld id="{BB9E8012-700B-4BD9-A666-0E9D0B022C04}" type="slidenum">
              <a:rPr lang="en-GB"/>
              <a:pPr>
                <a:defRPr/>
              </a:pPr>
              <a:t>‹#›</a:t>
            </a:fld>
            <a:endParaRPr lang="en-GB"/>
          </a:p>
        </p:txBody>
      </p:sp>
    </p:spTree>
    <p:extLst>
      <p:ext uri="{BB962C8B-B14F-4D97-AF65-F5344CB8AC3E}">
        <p14:creationId xmlns:p14="http://schemas.microsoft.com/office/powerpoint/2010/main" val="40029953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06F2581F-5D70-4816-9AE4-7B2450E59E57}" type="slidenum">
              <a:rPr lang="en-GB"/>
              <a:pPr>
                <a:defRPr/>
              </a:pPr>
              <a:t>‹#›</a:t>
            </a:fld>
            <a:endParaRPr lang="en-GB"/>
          </a:p>
        </p:txBody>
      </p:sp>
    </p:spTree>
    <p:extLst>
      <p:ext uri="{BB962C8B-B14F-4D97-AF65-F5344CB8AC3E}">
        <p14:creationId xmlns:p14="http://schemas.microsoft.com/office/powerpoint/2010/main" val="8178450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42EC9233-9DC4-4F58-A934-5EC238C5BEC8}" type="slidenum">
              <a:rPr lang="en-GB"/>
              <a:pPr>
                <a:defRPr/>
              </a:pPr>
              <a:t>‹#›</a:t>
            </a:fld>
            <a:endParaRPr lang="en-GB"/>
          </a:p>
        </p:txBody>
      </p:sp>
    </p:spTree>
    <p:extLst>
      <p:ext uri="{BB962C8B-B14F-4D97-AF65-F5344CB8AC3E}">
        <p14:creationId xmlns:p14="http://schemas.microsoft.com/office/powerpoint/2010/main" val="35206245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FD70B3D5-693B-4D45-A772-22B66A563295}" type="slidenum">
              <a:rPr lang="en-GB"/>
              <a:pPr>
                <a:defRPr/>
              </a:pPr>
              <a:t>‹#›</a:t>
            </a:fld>
            <a:endParaRPr lang="en-GB"/>
          </a:p>
        </p:txBody>
      </p:sp>
    </p:spTree>
    <p:extLst>
      <p:ext uri="{BB962C8B-B14F-4D97-AF65-F5344CB8AC3E}">
        <p14:creationId xmlns:p14="http://schemas.microsoft.com/office/powerpoint/2010/main" val="27669557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42D2A980-ED58-4B11-A282-23846EA13F86}" type="slidenum">
              <a:rPr lang="en-GB"/>
              <a:pPr>
                <a:defRPr/>
              </a:pPr>
              <a:t>‹#›</a:t>
            </a:fld>
            <a:endParaRPr lang="en-GB"/>
          </a:p>
        </p:txBody>
      </p:sp>
    </p:spTree>
    <p:extLst>
      <p:ext uri="{BB962C8B-B14F-4D97-AF65-F5344CB8AC3E}">
        <p14:creationId xmlns:p14="http://schemas.microsoft.com/office/powerpoint/2010/main" val="4394856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E6D9792C-45EF-49E6-8A45-965105FAAF0E}" type="slidenum">
              <a:rPr lang="en-GB"/>
              <a:pPr>
                <a:defRPr/>
              </a:pPr>
              <a:t>‹#›</a:t>
            </a:fld>
            <a:endParaRPr lang="en-GB"/>
          </a:p>
        </p:txBody>
      </p:sp>
    </p:spTree>
    <p:extLst>
      <p:ext uri="{BB962C8B-B14F-4D97-AF65-F5344CB8AC3E}">
        <p14:creationId xmlns:p14="http://schemas.microsoft.com/office/powerpoint/2010/main" val="9747757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01FD5A9D-CB52-48C8-9B50-FA76C195C482}" type="slidenum">
              <a:rPr lang="en-GB"/>
              <a:pPr>
                <a:defRPr/>
              </a:pPr>
              <a:t>‹#›</a:t>
            </a:fld>
            <a:endParaRPr lang="en-GB"/>
          </a:p>
        </p:txBody>
      </p:sp>
    </p:spTree>
    <p:extLst>
      <p:ext uri="{BB962C8B-B14F-4D97-AF65-F5344CB8AC3E}">
        <p14:creationId xmlns:p14="http://schemas.microsoft.com/office/powerpoint/2010/main" val="38309345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F88FFFD1-F54F-4128-A7D8-F84AEF5132EF}" type="slidenum">
              <a:rPr lang="en-GB"/>
              <a:pPr>
                <a:defRPr/>
              </a:pPr>
              <a:t>‹#›</a:t>
            </a:fld>
            <a:endParaRPr lang="en-GB"/>
          </a:p>
        </p:txBody>
      </p:sp>
    </p:spTree>
    <p:extLst>
      <p:ext uri="{BB962C8B-B14F-4D97-AF65-F5344CB8AC3E}">
        <p14:creationId xmlns:p14="http://schemas.microsoft.com/office/powerpoint/2010/main" val="3533064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EE2E0B4-D55D-4C3D-B60C-3C6101D06E6B}" type="datetimeFigureOut">
              <a:rPr lang="en-GB" smtClean="0"/>
              <a:t>25/11/2015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7A46F1-F786-4FF2-9358-9164ADC4DBE8}" type="slidenum">
              <a:rPr lang="en-GB" smtClean="0"/>
              <a:t>‹#›</a:t>
            </a:fld>
            <a:endParaRPr lang="en-GB"/>
          </a:p>
        </p:txBody>
      </p:sp>
    </p:spTree>
    <p:extLst>
      <p:ext uri="{BB962C8B-B14F-4D97-AF65-F5344CB8AC3E}">
        <p14:creationId xmlns:p14="http://schemas.microsoft.com/office/powerpoint/2010/main" val="36471240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720B17F9-7AEB-4E16-8FDB-81418BD22327}" type="slidenum">
              <a:rPr lang="en-GB"/>
              <a:pPr>
                <a:defRPr/>
              </a:pPr>
              <a:t>‹#›</a:t>
            </a:fld>
            <a:endParaRPr lang="en-GB"/>
          </a:p>
        </p:txBody>
      </p:sp>
    </p:spTree>
    <p:extLst>
      <p:ext uri="{BB962C8B-B14F-4D97-AF65-F5344CB8AC3E}">
        <p14:creationId xmlns:p14="http://schemas.microsoft.com/office/powerpoint/2010/main" val="9803773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4FDF17B9-58E0-4AAF-841A-403140B4266A}" type="slidenum">
              <a:rPr lang="en-GB"/>
              <a:pPr>
                <a:defRPr/>
              </a:pPr>
              <a:t>‹#›</a:t>
            </a:fld>
            <a:endParaRPr lang="en-GB"/>
          </a:p>
        </p:txBody>
      </p:sp>
    </p:spTree>
    <p:extLst>
      <p:ext uri="{BB962C8B-B14F-4D97-AF65-F5344CB8AC3E}">
        <p14:creationId xmlns:p14="http://schemas.microsoft.com/office/powerpoint/2010/main" val="32665934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5E308203-47EF-45F7-94F9-333479308BAC}" type="slidenum">
              <a:rPr lang="en-GB"/>
              <a:pPr>
                <a:defRPr/>
              </a:pPr>
              <a:t>‹#›</a:t>
            </a:fld>
            <a:endParaRPr lang="en-GB"/>
          </a:p>
        </p:txBody>
      </p:sp>
    </p:spTree>
    <p:extLst>
      <p:ext uri="{BB962C8B-B14F-4D97-AF65-F5344CB8AC3E}">
        <p14:creationId xmlns:p14="http://schemas.microsoft.com/office/powerpoint/2010/main" val="37459522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87338" y="323850"/>
            <a:ext cx="7027862" cy="5619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Footer Placeholder 2"/>
          <p:cNvSpPr>
            <a:spLocks noGrp="1"/>
          </p:cNvSpPr>
          <p:nvPr>
            <p:ph type="ftr" sz="quarter" idx="10"/>
          </p:nvPr>
        </p:nvSpPr>
        <p:spPr>
          <a:xfrm>
            <a:off x="4953000" y="6294438"/>
            <a:ext cx="3886200" cy="563562"/>
          </a:xfrm>
        </p:spPr>
        <p:txBody>
          <a:bodyPr/>
          <a:lstStyle>
            <a:lvl1pPr>
              <a:defRPr>
                <a:solidFill>
                  <a:srgbClr val="000000"/>
                </a:solidFill>
              </a:defRPr>
            </a:lvl1pPr>
          </a:lstStyle>
          <a:p>
            <a:pPr>
              <a:defRPr/>
            </a:pPr>
            <a:fld id="{41C40AA8-3771-4A01-9412-5BEB9DAFC1F4}" type="slidenum">
              <a:rPr lang="en-US"/>
              <a:pPr>
                <a:defRPr/>
              </a:pPr>
              <a:t>‹#›</a:t>
            </a:fld>
            <a:endParaRPr lang="en-US"/>
          </a:p>
        </p:txBody>
      </p:sp>
    </p:spTree>
    <p:extLst>
      <p:ext uri="{BB962C8B-B14F-4D97-AF65-F5344CB8AC3E}">
        <p14:creationId xmlns:p14="http://schemas.microsoft.com/office/powerpoint/2010/main" val="25473299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Final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6375" y="404813"/>
            <a:ext cx="5805488" cy="290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0"/>
          <p:cNvSpPr txBox="1">
            <a:spLocks noChangeArrowheads="1"/>
          </p:cNvSpPr>
          <p:nvPr/>
        </p:nvSpPr>
        <p:spPr bwMode="auto">
          <a:xfrm>
            <a:off x="1042988" y="5561013"/>
            <a:ext cx="7200900" cy="12969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defRPr/>
            </a:pPr>
            <a:r>
              <a:rPr lang="en-GB" sz="1600" b="1" i="1" smtClean="0">
                <a:solidFill>
                  <a:srgbClr val="808080"/>
                </a:solidFill>
              </a:rPr>
              <a:t>GoWell is a collaborative partnership between the Glasgow Centre for Population Health, the University of Glasgow and the MRC Social and Public Health Sciences Unit, sponsored by Communities Scotland, Glasgow Housing Association, NHS Health Scotland and NHS Greater Glasgow &amp; Clyde.</a:t>
            </a:r>
            <a:endParaRPr lang="en-GB" sz="1600" smtClean="0">
              <a:solidFill>
                <a:srgbClr val="000000"/>
              </a:solidFill>
            </a:endParaRPr>
          </a:p>
        </p:txBody>
      </p:sp>
      <p:sp>
        <p:nvSpPr>
          <p:cNvPr id="8194" name="Rectangle 2"/>
          <p:cNvSpPr>
            <a:spLocks noGrp="1" noChangeArrowheads="1"/>
          </p:cNvSpPr>
          <p:nvPr>
            <p:ph type="ctrTitle"/>
          </p:nvPr>
        </p:nvSpPr>
        <p:spPr>
          <a:xfrm>
            <a:off x="685800" y="2130425"/>
            <a:ext cx="7772400" cy="1470025"/>
          </a:xfrm>
        </p:spPr>
        <p:txBody>
          <a:bodyPr/>
          <a:lstStyle>
            <a:lvl1pPr>
              <a:defRPr/>
            </a:lvl1pPr>
          </a:lstStyle>
          <a:p>
            <a:pPr lvl="0"/>
            <a:r>
              <a:rPr lang="en-GB" noProof="0" smtClean="0"/>
              <a:t>Click to edit Master title style</a:t>
            </a:r>
          </a:p>
        </p:txBody>
      </p:sp>
      <p:sp>
        <p:nvSpPr>
          <p:cNvPr id="8195" name="Rectangle 3"/>
          <p:cNvSpPr>
            <a:spLocks noGrp="1" noChangeArrowheads="1"/>
          </p:cNvSpPr>
          <p:nvPr>
            <p:ph type="subTitle" idx="1"/>
          </p:nvPr>
        </p:nvSpPr>
        <p:spPr>
          <a:xfrm>
            <a:off x="1403350" y="3716338"/>
            <a:ext cx="6400800" cy="1008062"/>
          </a:xfrm>
        </p:spPr>
        <p:txBody>
          <a:bodyPr/>
          <a:lstStyle>
            <a:lvl1pPr marL="0" indent="0" algn="ctr">
              <a:buFontTx/>
              <a:buNone/>
              <a:defRPr sz="1800" b="1"/>
            </a:lvl1pPr>
          </a:lstStyle>
          <a:p>
            <a:pPr lvl="0"/>
            <a:r>
              <a:rPr lang="en-GB" noProof="0" smtClean="0"/>
              <a:t>Glasgow Community Health and Well-being </a:t>
            </a:r>
          </a:p>
          <a:p>
            <a:pPr lvl="0"/>
            <a:r>
              <a:rPr lang="en-GB" noProof="0" smtClean="0"/>
              <a:t>Research and Learning Programme:</a:t>
            </a:r>
          </a:p>
          <a:p>
            <a:pPr lvl="0"/>
            <a:r>
              <a:rPr lang="en-GB" noProof="0" smtClean="0"/>
              <a:t>Investigating the Processes and Impacts of Neighbourhood Change Click to edit Master subtitle style</a:t>
            </a:r>
          </a:p>
        </p:txBody>
      </p:sp>
      <p:sp>
        <p:nvSpPr>
          <p:cNvPr id="6" name="Rectangle 4"/>
          <p:cNvSpPr>
            <a:spLocks noGrp="1" noChangeArrowheads="1"/>
          </p:cNvSpPr>
          <p:nvPr>
            <p:ph type="dt" sz="half" idx="10"/>
          </p:nvPr>
        </p:nvSpPr>
        <p:spPr/>
        <p:txBody>
          <a:bodyPr/>
          <a:lstStyle>
            <a:lvl1pPr>
              <a:defRPr/>
            </a:lvl1pPr>
          </a:lstStyle>
          <a:p>
            <a:pPr>
              <a:defRPr/>
            </a:pPr>
            <a:endParaRPr lang="en-GB">
              <a:solidFill>
                <a:srgbClr val="000000"/>
              </a:solidFill>
            </a:endParaRPr>
          </a:p>
        </p:txBody>
      </p:sp>
      <p:sp>
        <p:nvSpPr>
          <p:cNvPr id="7" name="Rectangle 5"/>
          <p:cNvSpPr>
            <a:spLocks noGrp="1" noChangeArrowheads="1"/>
          </p:cNvSpPr>
          <p:nvPr>
            <p:ph type="ftr" sz="quarter" idx="11"/>
          </p:nvPr>
        </p:nvSpPr>
        <p:spPr/>
        <p:txBody>
          <a:bodyPr/>
          <a:lstStyle>
            <a:lvl1pPr>
              <a:defRPr/>
            </a:lvl1pPr>
          </a:lstStyle>
          <a:p>
            <a:pPr>
              <a:defRPr/>
            </a:pPr>
            <a:endParaRPr lang="en-GB">
              <a:solidFill>
                <a:srgbClr val="000000"/>
              </a:solidFill>
            </a:endParaRPr>
          </a:p>
        </p:txBody>
      </p:sp>
      <p:sp>
        <p:nvSpPr>
          <p:cNvPr id="8" name="Rectangle 6"/>
          <p:cNvSpPr>
            <a:spLocks noGrp="1" noChangeArrowheads="1"/>
          </p:cNvSpPr>
          <p:nvPr>
            <p:ph type="sldNum" sz="quarter" idx="12"/>
          </p:nvPr>
        </p:nvSpPr>
        <p:spPr/>
        <p:txBody>
          <a:bodyPr/>
          <a:lstStyle>
            <a:lvl1pPr>
              <a:defRPr/>
            </a:lvl1pPr>
          </a:lstStyle>
          <a:p>
            <a:pPr>
              <a:defRPr/>
            </a:pPr>
            <a:fld id="{2229B4A0-62DD-4AB0-9FA4-99A3DE0D7448}"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8488132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4B5691E-C1FE-45B1-96AA-F345C7955090}"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5758824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1875CDD-D02B-4164-BA6D-A997993BDDCC}"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0814187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44D87FC-943B-4639-83A9-3AD353C56D68}"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4114069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4C7580A-3FF3-4BAF-BAF4-3ED96E0FD721}"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9652676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173DF9F-7902-4104-8445-4C3C1481A2DF}"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507771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E2E0B4-D55D-4C3D-B60C-3C6101D06E6B}" type="datetimeFigureOut">
              <a:rPr lang="en-GB" smtClean="0"/>
              <a:t>25/11/2015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7A46F1-F786-4FF2-9358-9164ADC4DBE8}" type="slidenum">
              <a:rPr lang="en-GB" smtClean="0"/>
              <a:t>‹#›</a:t>
            </a:fld>
            <a:endParaRPr lang="en-GB"/>
          </a:p>
        </p:txBody>
      </p:sp>
    </p:spTree>
    <p:extLst>
      <p:ext uri="{BB962C8B-B14F-4D97-AF65-F5344CB8AC3E}">
        <p14:creationId xmlns:p14="http://schemas.microsoft.com/office/powerpoint/2010/main" val="40596274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BD394CE-CB9F-4F3E-A53F-3482B06768F1}"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5317361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88E89C0-660B-47B1-B95A-E1E61A2D9789}"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5746746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C52FA96-A7B0-41F5-81B8-483FC92E07DB}"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7558736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D17BF1-6ED6-42E6-BD9A-9E48818204D0}"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42269541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2D2B15B-E517-4454-B754-908103C11ECE}"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4366963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91AC3C3-A019-47FD-BC63-DD61F11047B1}"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2664670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CDE1D94-0977-402C-815F-370A2A1F5421}"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0744532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66895AC-1155-423E-A3A4-320FDF128CDF}"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9769858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1AC819A-A68F-4586-9AD7-6CE5E95006C5}"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5812151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BAB53B2-01D6-400A-A104-9F6A72F0F477}"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426243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EE2E0B4-D55D-4C3D-B60C-3C6101D06E6B}" type="datetimeFigureOut">
              <a:rPr lang="en-GB" smtClean="0"/>
              <a:t>25/11/2015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E7A46F1-F786-4FF2-9358-9164ADC4DBE8}" type="slidenum">
              <a:rPr lang="en-GB" smtClean="0"/>
              <a:t>‹#›</a:t>
            </a:fld>
            <a:endParaRPr lang="en-GB"/>
          </a:p>
        </p:txBody>
      </p:sp>
    </p:spTree>
    <p:extLst>
      <p:ext uri="{BB962C8B-B14F-4D97-AF65-F5344CB8AC3E}">
        <p14:creationId xmlns:p14="http://schemas.microsoft.com/office/powerpoint/2010/main" val="306482643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5F20D73-D1BC-40A4-B371-14A2EB073695}"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09587544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7400272-B221-4567-B5A3-D3C0CC345F79}"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49517028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5BF0629-9F7F-4E10-8695-944FF02F17D7}"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1919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BB0837-12D0-4D99-9F86-0A09DBD6675F}"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16515142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1122F6D-81E5-4BA9-A219-B9BDD7E1C01A}"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12169738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60D1143-0B54-4FE3-A269-A1C8D49F1B2D}"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00954645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600200"/>
            <a:ext cx="8229600" cy="4525963"/>
          </a:xfrm>
        </p:spPr>
        <p:txBody>
          <a:bodyPr/>
          <a:lstStyle/>
          <a:p>
            <a:pPr lvl="0"/>
            <a:endParaRPr lang="en-GB" noProof="0"/>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302E973-D5E0-4AD2-8862-29A92F2BFE1F}"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64641225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685800" y="2130425"/>
            <a:ext cx="7772400" cy="1470025"/>
          </a:xfrm>
        </p:spPr>
        <p:txBody>
          <a:bodyPr/>
          <a:lstStyle>
            <a:lvl1pPr>
              <a:defRPr/>
            </a:lvl1pPr>
          </a:lstStyle>
          <a:p>
            <a:pPr lvl="0"/>
            <a:r>
              <a:rPr lang="en-GB" altLang="en-US" noProof="0" smtClean="0"/>
              <a:t>Click to edit Master title style</a:t>
            </a:r>
          </a:p>
        </p:txBody>
      </p:sp>
      <p:sp>
        <p:nvSpPr>
          <p:cNvPr id="8195" name="Rectangle 3"/>
          <p:cNvSpPr>
            <a:spLocks noGrp="1" noChangeArrowheads="1"/>
          </p:cNvSpPr>
          <p:nvPr>
            <p:ph type="subTitle" idx="1"/>
          </p:nvPr>
        </p:nvSpPr>
        <p:spPr>
          <a:xfrm>
            <a:off x="1403350" y="3716338"/>
            <a:ext cx="6400800" cy="1008062"/>
          </a:xfrm>
        </p:spPr>
        <p:txBody>
          <a:bodyPr/>
          <a:lstStyle>
            <a:lvl1pPr marL="0" indent="0" algn="ctr">
              <a:buFontTx/>
              <a:buNone/>
              <a:defRPr sz="1800" b="1"/>
            </a:lvl1pPr>
          </a:lstStyle>
          <a:p>
            <a:pPr lvl="0"/>
            <a:r>
              <a:rPr lang="en-GB" altLang="en-US" noProof="0" smtClean="0"/>
              <a:t>Glasgow Community Health and Well-being </a:t>
            </a:r>
          </a:p>
          <a:p>
            <a:pPr lvl="0"/>
            <a:r>
              <a:rPr lang="en-GB" altLang="en-US" noProof="0" smtClean="0"/>
              <a:t>Research and Learning Programme:</a:t>
            </a:r>
          </a:p>
          <a:p>
            <a:pPr lvl="0"/>
            <a:r>
              <a:rPr lang="en-GB" altLang="en-US" noProof="0" smtClean="0"/>
              <a:t>Investigating the Processes and Impacts of Neighbourhood Change Click to edit Master subtitle style</a:t>
            </a:r>
          </a:p>
        </p:txBody>
      </p:sp>
      <p:sp>
        <p:nvSpPr>
          <p:cNvPr id="8196" name="Rectangle 4"/>
          <p:cNvSpPr>
            <a:spLocks noGrp="1" noChangeArrowheads="1"/>
          </p:cNvSpPr>
          <p:nvPr>
            <p:ph type="dt" sz="half" idx="2"/>
          </p:nvPr>
        </p:nvSpPr>
        <p:spPr/>
        <p:txBody>
          <a:bodyPr/>
          <a:lstStyle>
            <a:lvl1pPr>
              <a:defRPr/>
            </a:lvl1pPr>
          </a:lstStyle>
          <a:p>
            <a:endParaRPr lang="en-GB" altLang="en-US">
              <a:solidFill>
                <a:srgbClr val="000000"/>
              </a:solidFill>
            </a:endParaRPr>
          </a:p>
        </p:txBody>
      </p:sp>
      <p:sp>
        <p:nvSpPr>
          <p:cNvPr id="8197" name="Rectangle 5"/>
          <p:cNvSpPr>
            <a:spLocks noGrp="1" noChangeArrowheads="1"/>
          </p:cNvSpPr>
          <p:nvPr>
            <p:ph type="ftr" sz="quarter" idx="3"/>
          </p:nvPr>
        </p:nvSpPr>
        <p:spPr/>
        <p:txBody>
          <a:bodyPr/>
          <a:lstStyle>
            <a:lvl1pPr>
              <a:defRPr/>
            </a:lvl1pPr>
          </a:lstStyle>
          <a:p>
            <a:endParaRPr lang="en-GB" altLang="en-US">
              <a:solidFill>
                <a:srgbClr val="000000"/>
              </a:solidFill>
            </a:endParaRPr>
          </a:p>
        </p:txBody>
      </p:sp>
      <p:sp>
        <p:nvSpPr>
          <p:cNvPr id="8198" name="Rectangle 6"/>
          <p:cNvSpPr>
            <a:spLocks noGrp="1" noChangeArrowheads="1"/>
          </p:cNvSpPr>
          <p:nvPr>
            <p:ph type="sldNum" sz="quarter" idx="4"/>
          </p:nvPr>
        </p:nvSpPr>
        <p:spPr/>
        <p:txBody>
          <a:bodyPr/>
          <a:lstStyle>
            <a:lvl1pPr>
              <a:defRPr/>
            </a:lvl1pPr>
          </a:lstStyle>
          <a:p>
            <a:fld id="{87272BD8-87DE-4EC9-94BA-BEE4D64C67F9}" type="slidenum">
              <a:rPr lang="en-GB" altLang="en-US">
                <a:solidFill>
                  <a:srgbClr val="000000"/>
                </a:solidFill>
              </a:rPr>
              <a:pPr/>
              <a:t>‹#›</a:t>
            </a:fld>
            <a:endParaRPr lang="en-GB" altLang="en-US">
              <a:solidFill>
                <a:srgbClr val="000000"/>
              </a:solidFill>
            </a:endParaRPr>
          </a:p>
        </p:txBody>
      </p:sp>
      <p:pic>
        <p:nvPicPr>
          <p:cNvPr id="8200" name="Picture 8" descr="Final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6375" y="404813"/>
            <a:ext cx="5805488" cy="2908300"/>
          </a:xfrm>
          <a:prstGeom prst="rect">
            <a:avLst/>
          </a:prstGeom>
          <a:noFill/>
          <a:extLst>
            <a:ext uri="{909E8E84-426E-40DD-AFC4-6F175D3DCCD1}">
              <a14:hiddenFill xmlns:a14="http://schemas.microsoft.com/office/drawing/2010/main">
                <a:solidFill>
                  <a:srgbClr val="FFFFFF"/>
                </a:solidFill>
              </a14:hiddenFill>
            </a:ext>
          </a:extLst>
        </p:spPr>
      </p:pic>
      <p:sp>
        <p:nvSpPr>
          <p:cNvPr id="8202" name="Text Box 10"/>
          <p:cNvSpPr txBox="1">
            <a:spLocks noChangeArrowheads="1"/>
          </p:cNvSpPr>
          <p:nvPr/>
        </p:nvSpPr>
        <p:spPr bwMode="auto">
          <a:xfrm>
            <a:off x="1042988" y="5561013"/>
            <a:ext cx="7200900" cy="12969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r>
              <a:rPr lang="en-GB" altLang="en-US" sz="1600" b="1" i="1">
                <a:solidFill>
                  <a:srgbClr val="808080"/>
                </a:solidFill>
              </a:rPr>
              <a:t>GoWell is a collaborative partnership between the Glasgow Centre for Population Health, the University of Glasgow and the MRC Social and Public Health Sciences Unit, sponsored by Communities Scotland, Glasgow Housing Association, NHS Health Scotland and NHS Greater Glasgow &amp; Clyde.</a:t>
            </a:r>
            <a:endParaRPr lang="en-GB" altLang="en-US" sz="1600">
              <a:solidFill>
                <a:srgbClr val="000000"/>
              </a:solidFill>
            </a:endParaRPr>
          </a:p>
        </p:txBody>
      </p:sp>
    </p:spTree>
    <p:extLst>
      <p:ext uri="{BB962C8B-B14F-4D97-AF65-F5344CB8AC3E}">
        <p14:creationId xmlns:p14="http://schemas.microsoft.com/office/powerpoint/2010/main" val="86700588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40D5C97-D904-42EA-B776-2D997107D000}"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268878196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BD79C81-131A-4B7B-AAEB-3D16042906BF}"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1410974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EE2E0B4-D55D-4C3D-B60C-3C6101D06E6B}" type="datetimeFigureOut">
              <a:rPr lang="en-GB" smtClean="0"/>
              <a:t>25/11/2015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E7A46F1-F786-4FF2-9358-9164ADC4DBE8}" type="slidenum">
              <a:rPr lang="en-GB" smtClean="0"/>
              <a:t>‹#›</a:t>
            </a:fld>
            <a:endParaRPr lang="en-GB"/>
          </a:p>
        </p:txBody>
      </p:sp>
    </p:spTree>
    <p:extLst>
      <p:ext uri="{BB962C8B-B14F-4D97-AF65-F5344CB8AC3E}">
        <p14:creationId xmlns:p14="http://schemas.microsoft.com/office/powerpoint/2010/main" val="36487616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8295169-B70B-448D-A9B2-A3E129F86BD5}"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78996418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GB"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E5A9857-50FE-41E2-AFE2-3FA9841295C0}"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34964512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GB"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6E49795B-7CB3-4F35-B66C-D64CC468C2D4}"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291987267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GB"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0F747B17-4482-4BE1-ACAD-5A8FEA457797}"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196302450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9CFF41C-F916-48A2-AD8E-C93937D1E9CA}"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240613909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FDB7EF5-5B1C-4AAC-ACAC-0D96EFC8B5DB}"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371777766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261B395-1E8F-49B3-B4F9-62AE49FCF9D7}"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235040716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23AADB-3D59-409A-A1E0-3A4ECB3EE27E}"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115050515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9884BB3-491B-4C21-A35B-20D2A089B81A}"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0623378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9A292F0-E970-4367-A7FF-419D057E984A}"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816507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EE2E0B4-D55D-4C3D-B60C-3C6101D06E6B}" type="datetimeFigureOut">
              <a:rPr lang="en-GB" smtClean="0"/>
              <a:t>25/11/2015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E7A46F1-F786-4FF2-9358-9164ADC4DBE8}" type="slidenum">
              <a:rPr lang="en-GB" smtClean="0"/>
              <a:t>‹#›</a:t>
            </a:fld>
            <a:endParaRPr lang="en-GB"/>
          </a:p>
        </p:txBody>
      </p:sp>
    </p:spTree>
    <p:extLst>
      <p:ext uri="{BB962C8B-B14F-4D97-AF65-F5344CB8AC3E}">
        <p14:creationId xmlns:p14="http://schemas.microsoft.com/office/powerpoint/2010/main" val="415917247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D5E2F43-1293-4113-9E59-7BE40EA2639B}"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87062638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8FA905D-A0EB-4484-A805-1F9DF50A389C}"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97010232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5D3D8F6-235C-4D36-9431-4C95264CDC15}"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45867620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70EF092-B1A9-4B55-A823-8BB8B047A3A3}"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93809647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1425DF5-B74D-41F5-B065-B43AADC68CC1}"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415385107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EEA46BF-5564-4AA1-A95E-2EDAD8668073}"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27738394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4DA5986-6758-4506-8ACA-9CAD50A64080}"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77703591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10E5B37-8AD9-4E42-8698-2E6893F345BE}"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94276466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859E892-F986-4B8C-AADE-8CE89EE36C12}"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83330276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600200"/>
            <a:ext cx="8229600" cy="4525963"/>
          </a:xfrm>
        </p:spPr>
        <p:txBody>
          <a:bodyPr/>
          <a:lstStyle/>
          <a:p>
            <a:pPr lvl="0"/>
            <a:endParaRPr lang="en-GB" noProof="0"/>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3C44D40-F1D2-44C7-BC88-6C84CE80F610}"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9428501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E2E0B4-D55D-4C3D-B60C-3C6101D06E6B}" type="datetimeFigureOut">
              <a:rPr lang="en-GB" smtClean="0"/>
              <a:t>25/11/2015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E7A46F1-F786-4FF2-9358-9164ADC4DBE8}" type="slidenum">
              <a:rPr lang="en-GB" smtClean="0"/>
              <a:t>‹#›</a:t>
            </a:fld>
            <a:endParaRPr lang="en-GB"/>
          </a:p>
        </p:txBody>
      </p:sp>
    </p:spTree>
    <p:extLst>
      <p:ext uri="{BB962C8B-B14F-4D97-AF65-F5344CB8AC3E}">
        <p14:creationId xmlns:p14="http://schemas.microsoft.com/office/powerpoint/2010/main" val="36631360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E2E0B4-D55D-4C3D-B60C-3C6101D06E6B}" type="datetimeFigureOut">
              <a:rPr lang="en-GB" smtClean="0"/>
              <a:t>25/11/2015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E7A46F1-F786-4FF2-9358-9164ADC4DBE8}" type="slidenum">
              <a:rPr lang="en-GB" smtClean="0"/>
              <a:t>‹#›</a:t>
            </a:fld>
            <a:endParaRPr lang="en-GB"/>
          </a:p>
        </p:txBody>
      </p:sp>
    </p:spTree>
    <p:extLst>
      <p:ext uri="{BB962C8B-B14F-4D97-AF65-F5344CB8AC3E}">
        <p14:creationId xmlns:p14="http://schemas.microsoft.com/office/powerpoint/2010/main" val="1969472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E2E0B4-D55D-4C3D-B60C-3C6101D06E6B}" type="datetimeFigureOut">
              <a:rPr lang="en-GB" smtClean="0"/>
              <a:t>25/11/2015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E7A46F1-F786-4FF2-9358-9164ADC4DBE8}" type="slidenum">
              <a:rPr lang="en-GB" smtClean="0"/>
              <a:t>‹#›</a:t>
            </a:fld>
            <a:endParaRPr lang="en-GB"/>
          </a:p>
        </p:txBody>
      </p:sp>
    </p:spTree>
    <p:extLst>
      <p:ext uri="{BB962C8B-B14F-4D97-AF65-F5344CB8AC3E}">
        <p14:creationId xmlns:p14="http://schemas.microsoft.com/office/powerpoint/2010/main" val="2689932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1.jpe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theme" Target="../theme/theme6.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E2E0B4-D55D-4C3D-B60C-3C6101D06E6B}" type="datetimeFigureOut">
              <a:rPr lang="en-GB" smtClean="0"/>
              <a:t>25/11/2015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7A46F1-F786-4FF2-9358-9164ADC4DBE8}" type="slidenum">
              <a:rPr lang="en-GB" smtClean="0"/>
              <a:t>‹#›</a:t>
            </a:fld>
            <a:endParaRPr lang="en-GB"/>
          </a:p>
        </p:txBody>
      </p:sp>
    </p:spTree>
    <p:extLst>
      <p:ext uri="{BB962C8B-B14F-4D97-AF65-F5344CB8AC3E}">
        <p14:creationId xmlns:p14="http://schemas.microsoft.com/office/powerpoint/2010/main" val="34007480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rgbClr val="000000"/>
                </a:solidFill>
                <a:latin typeface="Arial" charset="0"/>
              </a:defRPr>
            </a:lvl1pPr>
          </a:lstStyle>
          <a:p>
            <a:pPr fontAlgn="base">
              <a:spcBef>
                <a:spcPct val="0"/>
              </a:spcBef>
              <a:spcAft>
                <a:spcPct val="0"/>
              </a:spcAft>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solidFill>
                  <a:srgbClr val="000000"/>
                </a:solidFill>
                <a:latin typeface="Arial" charset="0"/>
              </a:defRPr>
            </a:lvl1pPr>
          </a:lstStyle>
          <a:p>
            <a:pPr fontAlgn="base">
              <a:spcBef>
                <a:spcPct val="0"/>
              </a:spcBef>
              <a:spcAft>
                <a:spcPct val="0"/>
              </a:spcAft>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solidFill>
                  <a:srgbClr val="000000"/>
                </a:solidFill>
                <a:latin typeface="Arial" charset="0"/>
              </a:defRPr>
            </a:lvl1pPr>
          </a:lstStyle>
          <a:p>
            <a:pPr fontAlgn="base">
              <a:spcBef>
                <a:spcPct val="0"/>
              </a:spcBef>
              <a:spcAft>
                <a:spcPct val="0"/>
              </a:spcAft>
              <a:defRPr/>
            </a:pPr>
            <a:fld id="{A43AC8FD-9C91-458C-9C36-8DE5095C5FE9}" type="slidenum">
              <a:rPr lang="en-GB"/>
              <a:pPr fontAlgn="base">
                <a:spcBef>
                  <a:spcPct val="0"/>
                </a:spcBef>
                <a:spcAft>
                  <a:spcPct val="0"/>
                </a:spcAft>
                <a:defRPr/>
              </a:pPr>
              <a:t>‹#›</a:t>
            </a:fld>
            <a:endParaRPr lang="en-GB"/>
          </a:p>
        </p:txBody>
      </p:sp>
      <p:pic>
        <p:nvPicPr>
          <p:cNvPr id="3079" name="Picture 7" descr="Final logo"/>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140200" y="6165850"/>
            <a:ext cx="973138"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60562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sz="4400">
          <a:solidFill>
            <a:schemeClr val="hlink"/>
          </a:solidFill>
          <a:latin typeface="+mj-lt"/>
          <a:ea typeface="+mj-ea"/>
          <a:cs typeface="+mj-cs"/>
        </a:defRPr>
      </a:lvl1pPr>
      <a:lvl2pPr algn="ctr" rtl="0" eaLnBrk="0" fontAlgn="base" hangingPunct="0">
        <a:spcBef>
          <a:spcPct val="0"/>
        </a:spcBef>
        <a:spcAft>
          <a:spcPct val="0"/>
        </a:spcAft>
        <a:defRPr sz="4400">
          <a:solidFill>
            <a:schemeClr val="hlink"/>
          </a:solidFill>
          <a:latin typeface="Arial" charset="0"/>
        </a:defRPr>
      </a:lvl2pPr>
      <a:lvl3pPr algn="ctr" rtl="0" eaLnBrk="0" fontAlgn="base" hangingPunct="0">
        <a:spcBef>
          <a:spcPct val="0"/>
        </a:spcBef>
        <a:spcAft>
          <a:spcPct val="0"/>
        </a:spcAft>
        <a:defRPr sz="4400">
          <a:solidFill>
            <a:schemeClr val="hlink"/>
          </a:solidFill>
          <a:latin typeface="Arial" charset="0"/>
        </a:defRPr>
      </a:lvl3pPr>
      <a:lvl4pPr algn="ctr" rtl="0" eaLnBrk="0" fontAlgn="base" hangingPunct="0">
        <a:spcBef>
          <a:spcPct val="0"/>
        </a:spcBef>
        <a:spcAft>
          <a:spcPct val="0"/>
        </a:spcAft>
        <a:defRPr sz="4400">
          <a:solidFill>
            <a:schemeClr val="hlink"/>
          </a:solidFill>
          <a:latin typeface="Arial" charset="0"/>
        </a:defRPr>
      </a:lvl4pPr>
      <a:lvl5pPr algn="ctr" rtl="0" eaLnBrk="0" fontAlgn="base" hangingPunct="0">
        <a:spcBef>
          <a:spcPct val="0"/>
        </a:spcBef>
        <a:spcAft>
          <a:spcPct val="0"/>
        </a:spcAft>
        <a:defRPr sz="4400">
          <a:solidFill>
            <a:schemeClr val="hlink"/>
          </a:solidFill>
          <a:latin typeface="Arial" charset="0"/>
        </a:defRPr>
      </a:lvl5pPr>
      <a:lvl6pPr marL="457200" algn="ctr" rtl="0" fontAlgn="base">
        <a:spcBef>
          <a:spcPct val="0"/>
        </a:spcBef>
        <a:spcAft>
          <a:spcPct val="0"/>
        </a:spcAft>
        <a:defRPr sz="4400">
          <a:solidFill>
            <a:schemeClr val="hlink"/>
          </a:solidFill>
          <a:latin typeface="Arial" charset="0"/>
        </a:defRPr>
      </a:lvl6pPr>
      <a:lvl7pPr marL="914400" algn="ctr" rtl="0" fontAlgn="base">
        <a:spcBef>
          <a:spcPct val="0"/>
        </a:spcBef>
        <a:spcAft>
          <a:spcPct val="0"/>
        </a:spcAft>
        <a:defRPr sz="4400">
          <a:solidFill>
            <a:schemeClr val="hlink"/>
          </a:solidFill>
          <a:latin typeface="Arial" charset="0"/>
        </a:defRPr>
      </a:lvl7pPr>
      <a:lvl8pPr marL="1371600" algn="ctr" rtl="0" fontAlgn="base">
        <a:spcBef>
          <a:spcPct val="0"/>
        </a:spcBef>
        <a:spcAft>
          <a:spcPct val="0"/>
        </a:spcAft>
        <a:defRPr sz="4400">
          <a:solidFill>
            <a:schemeClr val="hlink"/>
          </a:solidFill>
          <a:latin typeface="Arial" charset="0"/>
        </a:defRPr>
      </a:lvl8pPr>
      <a:lvl9pPr marL="1828800" algn="ctr" rtl="0" fontAlgn="base">
        <a:spcBef>
          <a:spcPct val="0"/>
        </a:spcBef>
        <a:spcAft>
          <a:spcPct val="0"/>
        </a:spcAft>
        <a:defRPr sz="4400">
          <a:solidFill>
            <a:schemeClr val="hlink"/>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latin typeface="Arial" charset="0"/>
              </a:defRPr>
            </a:lvl1pPr>
          </a:lstStyle>
          <a:p>
            <a:pPr fontAlgn="base">
              <a:spcBef>
                <a:spcPct val="0"/>
              </a:spcBef>
              <a:spcAft>
                <a:spcPct val="0"/>
              </a:spcAft>
              <a:defRPr/>
            </a:pPr>
            <a:endParaRPr lang="en-GB">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latin typeface="Arial" charset="0"/>
              </a:defRPr>
            </a:lvl1pPr>
          </a:lstStyle>
          <a:p>
            <a:pPr fontAlgn="base">
              <a:spcBef>
                <a:spcPct val="0"/>
              </a:spcBef>
              <a:spcAft>
                <a:spcPct val="0"/>
              </a:spcAft>
              <a:defRPr/>
            </a:pPr>
            <a:endParaRPr lang="en-GB">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latin typeface="Arial" charset="0"/>
              </a:defRPr>
            </a:lvl1pPr>
          </a:lstStyle>
          <a:p>
            <a:pPr fontAlgn="base">
              <a:spcBef>
                <a:spcPct val="0"/>
              </a:spcBef>
              <a:spcAft>
                <a:spcPct val="0"/>
              </a:spcAft>
              <a:defRPr/>
            </a:pPr>
            <a:fld id="{A67F9290-A982-4EE6-BAF0-F953F1762595}" type="slidenum">
              <a:rPr lang="en-GB">
                <a:solidFill>
                  <a:srgbClr val="000000"/>
                </a:solidFill>
              </a:rPr>
              <a:pPr fontAlgn="base">
                <a:spcBef>
                  <a:spcPct val="0"/>
                </a:spcBef>
                <a:spcAft>
                  <a:spcPct val="0"/>
                </a:spcAft>
                <a:defRPr/>
              </a:pPr>
              <a:t>‹#›</a:t>
            </a:fld>
            <a:endParaRPr lang="en-GB">
              <a:solidFill>
                <a:srgbClr val="000000"/>
              </a:solidFill>
            </a:endParaRPr>
          </a:p>
        </p:txBody>
      </p:sp>
      <p:pic>
        <p:nvPicPr>
          <p:cNvPr id="1031" name="Picture 7" descr="Final logo"/>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140200" y="6165850"/>
            <a:ext cx="973138"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733851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rtl="0" eaLnBrk="0" fontAlgn="base" hangingPunct="0">
        <a:spcBef>
          <a:spcPct val="0"/>
        </a:spcBef>
        <a:spcAft>
          <a:spcPct val="0"/>
        </a:spcAft>
        <a:defRPr sz="4400">
          <a:solidFill>
            <a:schemeClr val="hlink"/>
          </a:solidFill>
          <a:latin typeface="+mj-lt"/>
          <a:ea typeface="+mj-ea"/>
          <a:cs typeface="+mj-cs"/>
        </a:defRPr>
      </a:lvl1pPr>
      <a:lvl2pPr algn="ctr" rtl="0" eaLnBrk="0" fontAlgn="base" hangingPunct="0">
        <a:spcBef>
          <a:spcPct val="0"/>
        </a:spcBef>
        <a:spcAft>
          <a:spcPct val="0"/>
        </a:spcAft>
        <a:defRPr sz="4400">
          <a:solidFill>
            <a:schemeClr val="hlink"/>
          </a:solidFill>
          <a:latin typeface="Arial" charset="0"/>
        </a:defRPr>
      </a:lvl2pPr>
      <a:lvl3pPr algn="ctr" rtl="0" eaLnBrk="0" fontAlgn="base" hangingPunct="0">
        <a:spcBef>
          <a:spcPct val="0"/>
        </a:spcBef>
        <a:spcAft>
          <a:spcPct val="0"/>
        </a:spcAft>
        <a:defRPr sz="4400">
          <a:solidFill>
            <a:schemeClr val="hlink"/>
          </a:solidFill>
          <a:latin typeface="Arial" charset="0"/>
        </a:defRPr>
      </a:lvl3pPr>
      <a:lvl4pPr algn="ctr" rtl="0" eaLnBrk="0" fontAlgn="base" hangingPunct="0">
        <a:spcBef>
          <a:spcPct val="0"/>
        </a:spcBef>
        <a:spcAft>
          <a:spcPct val="0"/>
        </a:spcAft>
        <a:defRPr sz="4400">
          <a:solidFill>
            <a:schemeClr val="hlink"/>
          </a:solidFill>
          <a:latin typeface="Arial" charset="0"/>
        </a:defRPr>
      </a:lvl4pPr>
      <a:lvl5pPr algn="ctr" rtl="0" eaLnBrk="0" fontAlgn="base" hangingPunct="0">
        <a:spcBef>
          <a:spcPct val="0"/>
        </a:spcBef>
        <a:spcAft>
          <a:spcPct val="0"/>
        </a:spcAft>
        <a:defRPr sz="4400">
          <a:solidFill>
            <a:schemeClr val="hlink"/>
          </a:solidFill>
          <a:latin typeface="Arial" charset="0"/>
        </a:defRPr>
      </a:lvl5pPr>
      <a:lvl6pPr marL="457200" algn="ctr" rtl="0" fontAlgn="base">
        <a:spcBef>
          <a:spcPct val="0"/>
        </a:spcBef>
        <a:spcAft>
          <a:spcPct val="0"/>
        </a:spcAft>
        <a:defRPr sz="4400">
          <a:solidFill>
            <a:schemeClr val="hlink"/>
          </a:solidFill>
          <a:latin typeface="Arial" charset="0"/>
        </a:defRPr>
      </a:lvl6pPr>
      <a:lvl7pPr marL="914400" algn="ctr" rtl="0" fontAlgn="base">
        <a:spcBef>
          <a:spcPct val="0"/>
        </a:spcBef>
        <a:spcAft>
          <a:spcPct val="0"/>
        </a:spcAft>
        <a:defRPr sz="4400">
          <a:solidFill>
            <a:schemeClr val="hlink"/>
          </a:solidFill>
          <a:latin typeface="Arial" charset="0"/>
        </a:defRPr>
      </a:lvl7pPr>
      <a:lvl8pPr marL="1371600" algn="ctr" rtl="0" fontAlgn="base">
        <a:spcBef>
          <a:spcPct val="0"/>
        </a:spcBef>
        <a:spcAft>
          <a:spcPct val="0"/>
        </a:spcAft>
        <a:defRPr sz="4400">
          <a:solidFill>
            <a:schemeClr val="hlink"/>
          </a:solidFill>
          <a:latin typeface="Arial" charset="0"/>
        </a:defRPr>
      </a:lvl8pPr>
      <a:lvl9pPr marL="1828800" algn="ctr" rtl="0" fontAlgn="base">
        <a:spcBef>
          <a:spcPct val="0"/>
        </a:spcBef>
        <a:spcAft>
          <a:spcPct val="0"/>
        </a:spcAft>
        <a:defRPr sz="4400">
          <a:solidFill>
            <a:schemeClr val="hlink"/>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lnSpc>
                <a:spcPct val="100000"/>
              </a:lnSpc>
              <a:spcBef>
                <a:spcPct val="0"/>
              </a:spcBef>
              <a:defRPr sz="1400">
                <a:latin typeface="Arial" charset="0"/>
              </a:defRPr>
            </a:lvl1pPr>
          </a:lstStyle>
          <a:p>
            <a:pPr fontAlgn="base">
              <a:spcAft>
                <a:spcPct val="0"/>
              </a:spcAft>
              <a:defRPr/>
            </a:pPr>
            <a:endParaRPr lang="en-GB">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lnSpc>
                <a:spcPct val="100000"/>
              </a:lnSpc>
              <a:spcBef>
                <a:spcPct val="0"/>
              </a:spcBef>
              <a:defRPr sz="1400">
                <a:latin typeface="Arial" charset="0"/>
              </a:defRPr>
            </a:lvl1pPr>
          </a:lstStyle>
          <a:p>
            <a:pPr fontAlgn="base">
              <a:spcAft>
                <a:spcPct val="0"/>
              </a:spcAft>
              <a:defRPr/>
            </a:pPr>
            <a:endParaRPr lang="en-GB">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lnSpc>
                <a:spcPct val="100000"/>
              </a:lnSpc>
              <a:spcBef>
                <a:spcPct val="0"/>
              </a:spcBef>
              <a:defRPr sz="1400">
                <a:latin typeface="Arial" charset="0"/>
              </a:defRPr>
            </a:lvl1pPr>
          </a:lstStyle>
          <a:p>
            <a:pPr fontAlgn="base">
              <a:spcAft>
                <a:spcPct val="0"/>
              </a:spcAft>
              <a:defRPr/>
            </a:pPr>
            <a:fld id="{3CFE4356-1EA8-42D7-8B7F-F2ACEC825B16}" type="slidenum">
              <a:rPr lang="en-GB">
                <a:solidFill>
                  <a:srgbClr val="000000"/>
                </a:solidFill>
              </a:rPr>
              <a:pPr fontAlgn="base">
                <a:spcAft>
                  <a:spcPct val="0"/>
                </a:spcAft>
                <a:defRPr/>
              </a:pPr>
              <a:t>‹#›</a:t>
            </a:fld>
            <a:endParaRPr lang="en-GB">
              <a:solidFill>
                <a:srgbClr val="000000"/>
              </a:solidFill>
            </a:endParaRPr>
          </a:p>
        </p:txBody>
      </p:sp>
    </p:spTree>
    <p:extLst>
      <p:ext uri="{BB962C8B-B14F-4D97-AF65-F5344CB8AC3E}">
        <p14:creationId xmlns:p14="http://schemas.microsoft.com/office/powerpoint/2010/main" val="2066562214"/>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GB" alt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GB" alt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E70D5921-CF76-49AF-B729-2C4C7AF94A84}" type="slidenum">
              <a:rPr lang="en-GB" altLang="en-US">
                <a:solidFill>
                  <a:srgbClr val="000000"/>
                </a:solidFill>
              </a:rPr>
              <a:pPr fontAlgn="base">
                <a:spcBef>
                  <a:spcPct val="0"/>
                </a:spcBef>
                <a:spcAft>
                  <a:spcPct val="0"/>
                </a:spcAft>
              </a:pPr>
              <a:t>‹#›</a:t>
            </a:fld>
            <a:endParaRPr lang="en-GB" altLang="en-US">
              <a:solidFill>
                <a:srgbClr val="000000"/>
              </a:solidFill>
            </a:endParaRPr>
          </a:p>
        </p:txBody>
      </p:sp>
      <p:pic>
        <p:nvPicPr>
          <p:cNvPr id="1031" name="Picture 7" descr="Final 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140200" y="6165850"/>
            <a:ext cx="973138" cy="487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3448340"/>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ctr" rtl="0" fontAlgn="base">
        <a:spcBef>
          <a:spcPct val="0"/>
        </a:spcBef>
        <a:spcAft>
          <a:spcPct val="0"/>
        </a:spcAft>
        <a:defRPr sz="4400">
          <a:solidFill>
            <a:schemeClr val="hlink"/>
          </a:solidFill>
          <a:latin typeface="+mj-lt"/>
          <a:ea typeface="+mj-ea"/>
          <a:cs typeface="+mj-cs"/>
        </a:defRPr>
      </a:lvl1pPr>
      <a:lvl2pPr algn="ctr" rtl="0" fontAlgn="base">
        <a:spcBef>
          <a:spcPct val="0"/>
        </a:spcBef>
        <a:spcAft>
          <a:spcPct val="0"/>
        </a:spcAft>
        <a:defRPr sz="4400">
          <a:solidFill>
            <a:schemeClr val="hlink"/>
          </a:solidFill>
          <a:latin typeface="Arial" pitchFamily="34" charset="0"/>
        </a:defRPr>
      </a:lvl2pPr>
      <a:lvl3pPr algn="ctr" rtl="0" fontAlgn="base">
        <a:spcBef>
          <a:spcPct val="0"/>
        </a:spcBef>
        <a:spcAft>
          <a:spcPct val="0"/>
        </a:spcAft>
        <a:defRPr sz="4400">
          <a:solidFill>
            <a:schemeClr val="hlink"/>
          </a:solidFill>
          <a:latin typeface="Arial" pitchFamily="34" charset="0"/>
        </a:defRPr>
      </a:lvl3pPr>
      <a:lvl4pPr algn="ctr" rtl="0" fontAlgn="base">
        <a:spcBef>
          <a:spcPct val="0"/>
        </a:spcBef>
        <a:spcAft>
          <a:spcPct val="0"/>
        </a:spcAft>
        <a:defRPr sz="4400">
          <a:solidFill>
            <a:schemeClr val="hlink"/>
          </a:solidFill>
          <a:latin typeface="Arial" pitchFamily="34" charset="0"/>
        </a:defRPr>
      </a:lvl4pPr>
      <a:lvl5pPr algn="ctr" rtl="0" fontAlgn="base">
        <a:spcBef>
          <a:spcPct val="0"/>
        </a:spcBef>
        <a:spcAft>
          <a:spcPct val="0"/>
        </a:spcAft>
        <a:defRPr sz="4400">
          <a:solidFill>
            <a:schemeClr val="hlink"/>
          </a:solidFill>
          <a:latin typeface="Arial" pitchFamily="34" charset="0"/>
        </a:defRPr>
      </a:lvl5pPr>
      <a:lvl6pPr marL="457200" algn="ctr" rtl="0" fontAlgn="base">
        <a:spcBef>
          <a:spcPct val="0"/>
        </a:spcBef>
        <a:spcAft>
          <a:spcPct val="0"/>
        </a:spcAft>
        <a:defRPr sz="4400">
          <a:solidFill>
            <a:schemeClr val="hlink"/>
          </a:solidFill>
          <a:latin typeface="Arial" pitchFamily="34" charset="0"/>
        </a:defRPr>
      </a:lvl6pPr>
      <a:lvl7pPr marL="914400" algn="ctr" rtl="0" fontAlgn="base">
        <a:spcBef>
          <a:spcPct val="0"/>
        </a:spcBef>
        <a:spcAft>
          <a:spcPct val="0"/>
        </a:spcAft>
        <a:defRPr sz="4400">
          <a:solidFill>
            <a:schemeClr val="hlink"/>
          </a:solidFill>
          <a:latin typeface="Arial" pitchFamily="34" charset="0"/>
        </a:defRPr>
      </a:lvl7pPr>
      <a:lvl8pPr marL="1371600" algn="ctr" rtl="0" fontAlgn="base">
        <a:spcBef>
          <a:spcPct val="0"/>
        </a:spcBef>
        <a:spcAft>
          <a:spcPct val="0"/>
        </a:spcAft>
        <a:defRPr sz="4400">
          <a:solidFill>
            <a:schemeClr val="hlink"/>
          </a:solidFill>
          <a:latin typeface="Arial" pitchFamily="34" charset="0"/>
        </a:defRPr>
      </a:lvl8pPr>
      <a:lvl9pPr marL="1828800" algn="ctr" rtl="0" fontAlgn="base">
        <a:spcBef>
          <a:spcPct val="0"/>
        </a:spcBef>
        <a:spcAft>
          <a:spcPct val="0"/>
        </a:spcAft>
        <a:defRPr sz="4400">
          <a:solidFill>
            <a:schemeClr val="hlink"/>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lnSpc>
                <a:spcPct val="100000"/>
              </a:lnSpc>
              <a:spcBef>
                <a:spcPct val="0"/>
              </a:spcBef>
              <a:defRPr sz="1400">
                <a:latin typeface="Arial" charset="0"/>
              </a:defRPr>
            </a:lvl1pPr>
          </a:lstStyle>
          <a:p>
            <a:pPr fontAlgn="base">
              <a:spcAft>
                <a:spcPct val="0"/>
              </a:spcAft>
              <a:defRPr/>
            </a:pPr>
            <a:endParaRPr lang="en-GB">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lnSpc>
                <a:spcPct val="100000"/>
              </a:lnSpc>
              <a:spcBef>
                <a:spcPct val="0"/>
              </a:spcBef>
              <a:defRPr sz="1400">
                <a:latin typeface="Arial" charset="0"/>
              </a:defRPr>
            </a:lvl1pPr>
          </a:lstStyle>
          <a:p>
            <a:pPr fontAlgn="base">
              <a:spcAft>
                <a:spcPct val="0"/>
              </a:spcAft>
              <a:defRPr/>
            </a:pPr>
            <a:endParaRPr lang="en-GB">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lnSpc>
                <a:spcPct val="100000"/>
              </a:lnSpc>
              <a:spcBef>
                <a:spcPct val="0"/>
              </a:spcBef>
              <a:defRPr sz="1400">
                <a:latin typeface="Arial" charset="0"/>
              </a:defRPr>
            </a:lvl1pPr>
          </a:lstStyle>
          <a:p>
            <a:pPr fontAlgn="base">
              <a:spcAft>
                <a:spcPct val="0"/>
              </a:spcAft>
              <a:defRPr/>
            </a:pPr>
            <a:fld id="{17CEAFFB-30E8-4F54-B5AB-D6176BF8EA48}" type="slidenum">
              <a:rPr lang="en-GB">
                <a:solidFill>
                  <a:srgbClr val="000000"/>
                </a:solidFill>
              </a:rPr>
              <a:pPr fontAlgn="base">
                <a:spcAft>
                  <a:spcPct val="0"/>
                </a:spcAft>
                <a:defRPr/>
              </a:pPr>
              <a:t>‹#›</a:t>
            </a:fld>
            <a:endParaRPr lang="en-GB">
              <a:solidFill>
                <a:srgbClr val="000000"/>
              </a:solidFill>
            </a:endParaRPr>
          </a:p>
        </p:txBody>
      </p:sp>
    </p:spTree>
    <p:extLst>
      <p:ext uri="{BB962C8B-B14F-4D97-AF65-F5344CB8AC3E}">
        <p14:creationId xmlns:p14="http://schemas.microsoft.com/office/powerpoint/2010/main" val="1574605123"/>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5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53.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53.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53.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48.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18.wmf"/></Relationships>
</file>

<file path=ppt/slides/_rels/slide25.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11.xml"/><Relationship Id="rId1" Type="http://schemas.openxmlformats.org/officeDocument/2006/relationships/slideLayout" Target="../slideLayouts/slideLayout29.xml"/><Relationship Id="rId4" Type="http://schemas.openxmlformats.org/officeDocument/2006/relationships/image" Target="../media/image20.wm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64.xml"/><Relationship Id="rId5" Type="http://schemas.openxmlformats.org/officeDocument/2006/relationships/hyperlink" Target="http://www.gowellonline.com/publications" TargetMode="External"/><Relationship Id="rId4" Type="http://schemas.openxmlformats.org/officeDocument/2006/relationships/hyperlink" Target="http://www.gowellonline.com/publications/375_briefing_paper_22_loneliness_in_glasgows_deprived_communitie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google.co.uk/url?sa=i&amp;rct=j&amp;q=&amp;esrc=s&amp;frm=1&amp;source=images&amp;cd=&amp;cad=rja&amp;uact=8&amp;ved=0ahUKEwis74Xh-57JAhXDfhoKHXSFCsEQjRwIBw&amp;url=http://www.huffingtonpost.co.uk/2015/11/05/john-lewis-partners-age-uk-man-moon-christmas-advert_n_8479468.html&amp;psig=AFQjCNH72UFiBat0dygi9jRKC7GlMVdqPw&amp;ust=1448107648189435"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130425"/>
            <a:ext cx="9144000" cy="1470025"/>
          </a:xfrm>
          <a:solidFill>
            <a:schemeClr val="accent5"/>
          </a:solidFill>
        </p:spPr>
        <p:txBody>
          <a:bodyPr>
            <a:normAutofit/>
          </a:bodyPr>
          <a:lstStyle/>
          <a:p>
            <a:r>
              <a:rPr lang="en-GB" sz="3600" b="1" dirty="0" smtClean="0"/>
              <a:t>Studying  &amp; Tackling </a:t>
            </a:r>
            <a:br>
              <a:rPr lang="en-GB" sz="3600" b="1" dirty="0" smtClean="0"/>
            </a:br>
            <a:r>
              <a:rPr lang="en-GB" sz="3600" b="1" dirty="0" smtClean="0"/>
              <a:t>Loneliness in Deprived Areas</a:t>
            </a:r>
            <a:endParaRPr lang="en-GB" sz="3600" b="1" dirty="0"/>
          </a:p>
        </p:txBody>
      </p:sp>
      <p:sp>
        <p:nvSpPr>
          <p:cNvPr id="3" name="Subtitle 2"/>
          <p:cNvSpPr>
            <a:spLocks noGrp="1"/>
          </p:cNvSpPr>
          <p:nvPr>
            <p:ph type="subTitle" idx="1"/>
          </p:nvPr>
        </p:nvSpPr>
        <p:spPr/>
        <p:txBody>
          <a:bodyPr/>
          <a:lstStyle/>
          <a:p>
            <a:r>
              <a:rPr lang="en-GB" b="1" dirty="0" smtClean="0">
                <a:solidFill>
                  <a:schemeClr val="accent5">
                    <a:lumMod val="75000"/>
                  </a:schemeClr>
                </a:solidFill>
              </a:rPr>
              <a:t>Ade Kearns</a:t>
            </a:r>
          </a:p>
          <a:p>
            <a:r>
              <a:rPr lang="en-GB" b="1" dirty="0" smtClean="0">
                <a:solidFill>
                  <a:schemeClr val="accent5">
                    <a:lumMod val="75000"/>
                  </a:schemeClr>
                </a:solidFill>
              </a:rPr>
              <a:t>26</a:t>
            </a:r>
            <a:r>
              <a:rPr lang="en-GB" b="1" baseline="30000" dirty="0" smtClean="0">
                <a:solidFill>
                  <a:schemeClr val="accent5">
                    <a:lumMod val="75000"/>
                  </a:schemeClr>
                </a:solidFill>
              </a:rPr>
              <a:t>th</a:t>
            </a:r>
            <a:r>
              <a:rPr lang="en-GB" b="1" dirty="0" smtClean="0">
                <a:solidFill>
                  <a:schemeClr val="accent5">
                    <a:lumMod val="75000"/>
                  </a:schemeClr>
                </a:solidFill>
              </a:rPr>
              <a:t> November 2015</a:t>
            </a:r>
            <a:endParaRPr lang="en-GB" b="1" dirty="0">
              <a:solidFill>
                <a:schemeClr val="accent5">
                  <a:lumMod val="75000"/>
                </a:schemeClr>
              </a:solidFill>
            </a:endParaRPr>
          </a:p>
        </p:txBody>
      </p:sp>
      <p:pic>
        <p:nvPicPr>
          <p:cNvPr id="7" name="Picture 5" descr="UoG_keyline.eps"/>
          <p:cNvPicPr>
            <a:picLocks noChangeAspect="1"/>
          </p:cNvPicPr>
          <p:nvPr/>
        </p:nvPicPr>
        <p:blipFill>
          <a:blip r:embed="rId2"/>
          <a:srcRect/>
          <a:stretch>
            <a:fillRect/>
          </a:stretch>
        </p:blipFill>
        <p:spPr bwMode="auto">
          <a:xfrm>
            <a:off x="179512" y="440668"/>
            <a:ext cx="2507704" cy="792758"/>
          </a:xfrm>
          <a:prstGeom prst="rect">
            <a:avLst/>
          </a:prstGeom>
          <a:noFill/>
          <a:ln w="9525">
            <a:noFill/>
            <a:miter lim="800000"/>
            <a:headEnd/>
            <a:tailEnd/>
          </a:ln>
          <a:effectLst>
            <a:outerShdw blurRad="50800" dist="50800" dir="5400000" algn="ctr" rotWithShape="0">
              <a:schemeClr val="tx1"/>
            </a:outerShdw>
          </a:effectLst>
        </p:spPr>
      </p:pic>
      <p:pic>
        <p:nvPicPr>
          <p:cNvPr id="8" name="Picture 4" descr="Final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5756" y="260648"/>
            <a:ext cx="2301191" cy="1152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3"/>
          <p:cNvSpPr txBox="1">
            <a:spLocks noChangeArrowheads="1"/>
          </p:cNvSpPr>
          <p:nvPr/>
        </p:nvSpPr>
        <p:spPr bwMode="auto">
          <a:xfrm>
            <a:off x="809807" y="5661248"/>
            <a:ext cx="7704138"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har char="•"/>
              <a:defRPr sz="3200">
                <a:solidFill>
                  <a:schemeClr val="tx1"/>
                </a:solidFill>
                <a:latin typeface="Arial" pitchFamily="34" charset="0"/>
              </a:defRPr>
            </a:lvl1pPr>
            <a:lvl2pPr marL="742950" indent="-285750">
              <a:buChar char="–"/>
              <a:defRPr sz="2800">
                <a:solidFill>
                  <a:schemeClr val="tx1"/>
                </a:solidFill>
                <a:latin typeface="Arial" pitchFamily="34" charset="0"/>
              </a:defRPr>
            </a:lvl2pPr>
            <a:lvl3pPr marL="1143000" indent="-228600">
              <a:buChar char="•"/>
              <a:defRPr sz="2400">
                <a:solidFill>
                  <a:schemeClr val="tx1"/>
                </a:solidFill>
                <a:latin typeface="Arial" pitchFamily="34" charset="0"/>
              </a:defRPr>
            </a:lvl3pPr>
            <a:lvl4pPr marL="1600200" indent="-228600">
              <a:buChar char="–"/>
              <a:defRPr sz="2000">
                <a:solidFill>
                  <a:schemeClr val="tx1"/>
                </a:solidFill>
                <a:latin typeface="Arial" pitchFamily="34" charset="0"/>
              </a:defRPr>
            </a:lvl4pPr>
            <a:lvl5pPr marL="2057400" indent="-228600">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altLang="en-US" sz="1800" b="1" i="0" u="none" strike="noStrike" kern="0" cap="none" spc="0" normalizeH="0" baseline="0" noProof="0" dirty="0" smtClean="0">
                <a:ln>
                  <a:noFill/>
                </a:ln>
                <a:solidFill>
                  <a:srgbClr val="000000"/>
                </a:solidFill>
                <a:effectLst/>
                <a:uLnTx/>
                <a:uFillTx/>
                <a:latin typeface="Arial" pitchFamily="34" charset="0"/>
              </a:rPr>
              <a:t>Glasgow Community Health and Wellbeing </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GB" altLang="en-US" sz="1800" b="1" i="0" u="none" strike="noStrike" kern="0" cap="none" spc="0" normalizeH="0" baseline="0" noProof="0" dirty="0" smtClean="0">
                <a:ln>
                  <a:noFill/>
                </a:ln>
                <a:solidFill>
                  <a:srgbClr val="000000"/>
                </a:solidFill>
                <a:effectLst/>
                <a:uLnTx/>
                <a:uFillTx/>
                <a:latin typeface="Arial" pitchFamily="34" charset="0"/>
              </a:rPr>
              <a:t>Research and Learning Programme:</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GB" altLang="en-US" sz="1800" b="1" i="0" u="none" strike="noStrike" kern="0" cap="none" spc="0" normalizeH="0" baseline="0" noProof="0" dirty="0" smtClean="0">
                <a:ln>
                  <a:noFill/>
                </a:ln>
                <a:solidFill>
                  <a:srgbClr val="000000"/>
                </a:solidFill>
                <a:effectLst/>
                <a:uLnTx/>
                <a:uFillTx/>
                <a:latin typeface="Arial" pitchFamily="34" charset="0"/>
              </a:rPr>
              <a:t>Investigating the Processes and Impacts of Neighbourhood Change</a:t>
            </a:r>
          </a:p>
        </p:txBody>
      </p:sp>
    </p:spTree>
    <p:extLst>
      <p:ext uri="{BB962C8B-B14F-4D97-AF65-F5344CB8AC3E}">
        <p14:creationId xmlns:p14="http://schemas.microsoft.com/office/powerpoint/2010/main" val="32914002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4" y="2718"/>
            <a:ext cx="9144000" cy="1122026"/>
          </a:xfrm>
          <a:solidFill>
            <a:srgbClr val="4BACC6"/>
          </a:solidFill>
        </p:spPr>
        <p:txBody>
          <a:bodyPr/>
          <a:lstStyle/>
          <a:p>
            <a:pPr algn="l"/>
            <a:r>
              <a:rPr lang="en-GB" dirty="0" smtClean="0"/>
              <a:t>The Impacts of Loneliness</a:t>
            </a:r>
            <a:endParaRPr lang="en-GB" dirty="0"/>
          </a:p>
        </p:txBody>
      </p:sp>
      <p:sp>
        <p:nvSpPr>
          <p:cNvPr id="3" name="Content Placeholder 2"/>
          <p:cNvSpPr>
            <a:spLocks noGrp="1"/>
          </p:cNvSpPr>
          <p:nvPr>
            <p:ph idx="1"/>
          </p:nvPr>
        </p:nvSpPr>
        <p:spPr/>
        <p:txBody>
          <a:bodyPr>
            <a:normAutofit lnSpcReduction="10000"/>
          </a:bodyPr>
          <a:lstStyle/>
          <a:p>
            <a:r>
              <a:rPr lang="en-GB" u="sng" dirty="0" smtClean="0"/>
              <a:t>Cardiovascular Health</a:t>
            </a:r>
            <a:r>
              <a:rPr lang="en-GB" dirty="0" smtClean="0"/>
              <a:t>: </a:t>
            </a:r>
          </a:p>
          <a:p>
            <a:pPr marL="400050" lvl="1" indent="0">
              <a:buNone/>
            </a:pPr>
            <a:r>
              <a:rPr lang="en-GB" dirty="0" smtClean="0"/>
              <a:t>Loneliness affects the cardiovascular and immune systems. </a:t>
            </a:r>
          </a:p>
          <a:p>
            <a:pPr marL="400050" lvl="1" indent="0">
              <a:buNone/>
            </a:pPr>
            <a:endParaRPr lang="en-GB" dirty="0" smtClean="0"/>
          </a:p>
          <a:p>
            <a:pPr marL="400050" lvl="1" indent="0">
              <a:buNone/>
            </a:pPr>
            <a:r>
              <a:rPr lang="en-GB" dirty="0" smtClean="0"/>
              <a:t>Lonely people sleep less well, and awake regularly. </a:t>
            </a:r>
          </a:p>
          <a:p>
            <a:pPr marL="400050" lvl="1" indent="0">
              <a:buNone/>
            </a:pPr>
            <a:endParaRPr lang="en-GB" dirty="0" smtClean="0"/>
          </a:p>
          <a:p>
            <a:pPr marL="400050" lvl="1" indent="0">
              <a:buNone/>
            </a:pPr>
            <a:r>
              <a:rPr lang="en-GB" dirty="0" smtClean="0"/>
              <a:t>Loneliness is a stressor. This leads to sustained higher levels of the stress hormone cortisol, particularly  in the morning. This raises the risk of heart attacks and strokes.</a:t>
            </a:r>
          </a:p>
        </p:txBody>
      </p:sp>
    </p:spTree>
    <p:extLst>
      <p:ext uri="{BB962C8B-B14F-4D97-AF65-F5344CB8AC3E}">
        <p14:creationId xmlns:p14="http://schemas.microsoft.com/office/powerpoint/2010/main" val="5082824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4" y="2718"/>
            <a:ext cx="9144000" cy="1122026"/>
          </a:xfrm>
          <a:solidFill>
            <a:srgbClr val="4BACC6"/>
          </a:solidFill>
        </p:spPr>
        <p:txBody>
          <a:bodyPr/>
          <a:lstStyle/>
          <a:p>
            <a:pPr algn="l"/>
            <a:r>
              <a:rPr lang="en-GB" dirty="0" smtClean="0"/>
              <a:t>The Impacts of Loneliness</a:t>
            </a:r>
            <a:endParaRPr lang="en-GB" dirty="0"/>
          </a:p>
        </p:txBody>
      </p:sp>
      <p:sp>
        <p:nvSpPr>
          <p:cNvPr id="3" name="Content Placeholder 2"/>
          <p:cNvSpPr>
            <a:spLocks noGrp="1"/>
          </p:cNvSpPr>
          <p:nvPr>
            <p:ph idx="1"/>
          </p:nvPr>
        </p:nvSpPr>
        <p:spPr/>
        <p:txBody>
          <a:bodyPr>
            <a:normAutofit lnSpcReduction="10000"/>
          </a:bodyPr>
          <a:lstStyle/>
          <a:p>
            <a:r>
              <a:rPr lang="en-GB" u="sng" dirty="0" smtClean="0"/>
              <a:t>Health Behaviours</a:t>
            </a:r>
            <a:r>
              <a:rPr lang="en-GB" dirty="0" smtClean="0"/>
              <a:t>:</a:t>
            </a:r>
            <a:endParaRPr lang="en-GB" u="sng" dirty="0" smtClean="0"/>
          </a:p>
          <a:p>
            <a:pPr marL="400050" lvl="1" indent="0">
              <a:buNone/>
            </a:pPr>
            <a:r>
              <a:rPr lang="en-GB" dirty="0" smtClean="0"/>
              <a:t>Lonely people drink more alcohol, have unhealthier diets, and take less exercise than others.</a:t>
            </a:r>
          </a:p>
          <a:p>
            <a:pPr marL="857250" lvl="1" indent="-457200"/>
            <a:r>
              <a:rPr lang="en-GB" dirty="0" smtClean="0"/>
              <a:t>Self-regulation is harder and people become weaker-willed on their own.</a:t>
            </a:r>
          </a:p>
          <a:p>
            <a:pPr marL="857250" lvl="1" indent="-457200"/>
            <a:r>
              <a:rPr lang="en-GB" dirty="0" smtClean="0"/>
              <a:t>Could also be a response to stress.</a:t>
            </a:r>
          </a:p>
          <a:p>
            <a:pPr marL="857250" lvl="1" indent="-457200"/>
            <a:r>
              <a:rPr lang="en-GB" dirty="0" smtClean="0"/>
              <a:t>A study using data from Australia from 2003 found that lonely people were more likely to be smokers and more likely to be overweight-obese</a:t>
            </a:r>
            <a:r>
              <a:rPr lang="en-GB" dirty="0"/>
              <a:t> </a:t>
            </a:r>
            <a:r>
              <a:rPr lang="en-GB" dirty="0" smtClean="0"/>
              <a:t>(Lauder et al 2006).</a:t>
            </a:r>
          </a:p>
        </p:txBody>
      </p:sp>
    </p:spTree>
    <p:extLst>
      <p:ext uri="{BB962C8B-B14F-4D97-AF65-F5344CB8AC3E}">
        <p14:creationId xmlns:p14="http://schemas.microsoft.com/office/powerpoint/2010/main" val="25136270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06974"/>
            <a:ext cx="9144000" cy="1122026"/>
          </a:xfrm>
          <a:solidFill>
            <a:srgbClr val="4BACC6"/>
          </a:solidFill>
        </p:spPr>
        <p:txBody>
          <a:bodyPr/>
          <a:lstStyle/>
          <a:p>
            <a:pPr algn="l"/>
            <a:r>
              <a:rPr lang="en-GB" dirty="0" smtClean="0"/>
              <a:t>GoWell: Studying Deprived Populations</a:t>
            </a:r>
            <a:endParaRPr lang="en-GB" dirty="0"/>
          </a:p>
        </p:txBody>
      </p:sp>
    </p:spTree>
    <p:extLst>
      <p:ext uri="{BB962C8B-B14F-4D97-AF65-F5344CB8AC3E}">
        <p14:creationId xmlns:p14="http://schemas.microsoft.com/office/powerpoint/2010/main" val="41236717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0" y="0"/>
            <a:ext cx="9144000" cy="1143000"/>
          </a:xfrm>
          <a:solidFill>
            <a:srgbClr val="30C1BE"/>
          </a:solidFill>
        </p:spPr>
        <p:txBody>
          <a:bodyPr/>
          <a:lstStyle/>
          <a:p>
            <a:pPr algn="l"/>
            <a:r>
              <a:rPr lang="en-GB" altLang="en-US" sz="3600" b="1" smtClean="0">
                <a:latin typeface="Verdana" pitchFamily="34" charset="0"/>
              </a:rPr>
              <a:t>GoWell: research objectives</a:t>
            </a:r>
          </a:p>
        </p:txBody>
      </p:sp>
      <p:sp>
        <p:nvSpPr>
          <p:cNvPr id="16387" name="Rectangle 3"/>
          <p:cNvSpPr>
            <a:spLocks noGrp="1" noChangeArrowheads="1"/>
          </p:cNvSpPr>
          <p:nvPr>
            <p:ph type="body" idx="4294967295"/>
          </p:nvPr>
        </p:nvSpPr>
        <p:spPr>
          <a:xfrm>
            <a:off x="457200" y="1484313"/>
            <a:ext cx="8229600" cy="4641850"/>
          </a:xfrm>
        </p:spPr>
        <p:txBody>
          <a:bodyPr/>
          <a:lstStyle/>
          <a:p>
            <a:pPr>
              <a:lnSpc>
                <a:spcPct val="80000"/>
              </a:lnSpc>
            </a:pPr>
            <a:r>
              <a:rPr lang="en-GB" altLang="en-US" sz="2800" smtClean="0">
                <a:latin typeface="Verdana" pitchFamily="34" charset="0"/>
              </a:rPr>
              <a:t>To investigate how regeneration and housing investment affect </a:t>
            </a:r>
            <a:r>
              <a:rPr lang="en-GB" altLang="en-US" sz="2800" b="1" i="1" smtClean="0">
                <a:latin typeface="Verdana" pitchFamily="34" charset="0"/>
              </a:rPr>
              <a:t>people</a:t>
            </a:r>
            <a:r>
              <a:rPr lang="en-GB" altLang="en-US" sz="2800" smtClean="0">
                <a:latin typeface="Verdana" pitchFamily="34" charset="0"/>
              </a:rPr>
              <a:t>, e.g. individual and household health and wellbeing.</a:t>
            </a:r>
          </a:p>
          <a:p>
            <a:pPr>
              <a:lnSpc>
                <a:spcPct val="80000"/>
              </a:lnSpc>
            </a:pPr>
            <a:r>
              <a:rPr lang="en-GB" altLang="en-US" sz="2800" smtClean="0">
                <a:latin typeface="Verdana" pitchFamily="34" charset="0"/>
              </a:rPr>
              <a:t>To assess the degree to which </a:t>
            </a:r>
            <a:r>
              <a:rPr lang="en-GB" altLang="en-US" sz="2800" b="1" i="1" smtClean="0">
                <a:latin typeface="Verdana" pitchFamily="34" charset="0"/>
              </a:rPr>
              <a:t>places</a:t>
            </a:r>
            <a:r>
              <a:rPr lang="en-GB" altLang="en-US" sz="2800" smtClean="0">
                <a:latin typeface="Verdana" pitchFamily="34" charset="0"/>
              </a:rPr>
              <a:t> and communities are transformed by policy interventions.</a:t>
            </a:r>
          </a:p>
          <a:p>
            <a:pPr>
              <a:lnSpc>
                <a:spcPct val="80000"/>
              </a:lnSpc>
            </a:pPr>
            <a:r>
              <a:rPr lang="en-GB" altLang="en-US" sz="2800" smtClean="0">
                <a:latin typeface="Verdana" pitchFamily="34" charset="0"/>
              </a:rPr>
              <a:t>To understand the </a:t>
            </a:r>
            <a:r>
              <a:rPr lang="en-GB" altLang="en-US" sz="2800" b="1" i="1" smtClean="0">
                <a:latin typeface="Verdana" pitchFamily="34" charset="0"/>
              </a:rPr>
              <a:t>processes </a:t>
            </a:r>
            <a:r>
              <a:rPr lang="en-GB" altLang="en-US" sz="2800" smtClean="0">
                <a:latin typeface="Verdana" pitchFamily="34" charset="0"/>
              </a:rPr>
              <a:t>that deliver change and support cohesive, sustainable communities.</a:t>
            </a:r>
          </a:p>
        </p:txBody>
      </p:sp>
    </p:spTree>
    <p:extLst>
      <p:ext uri="{BB962C8B-B14F-4D97-AF65-F5344CB8AC3E}">
        <p14:creationId xmlns:p14="http://schemas.microsoft.com/office/powerpoint/2010/main" val="33789790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0"/>
            <a:ext cx="9144000" cy="1143000"/>
          </a:xfrm>
          <a:solidFill>
            <a:srgbClr val="30C1BE"/>
          </a:solidFill>
        </p:spPr>
        <p:txBody>
          <a:bodyPr/>
          <a:lstStyle/>
          <a:p>
            <a:pPr algn="l"/>
            <a:r>
              <a:rPr lang="en-GB" altLang="en-US" sz="3600" b="1" smtClean="0">
                <a:latin typeface="Verdana" pitchFamily="34" charset="0"/>
              </a:rPr>
              <a:t>The Interventions</a:t>
            </a:r>
            <a:endParaRPr lang="en-US" altLang="en-US" sz="3600" b="1" smtClean="0">
              <a:latin typeface="Verdana" pitchFamily="34" charset="0"/>
            </a:endParaRPr>
          </a:p>
        </p:txBody>
      </p:sp>
      <p:sp>
        <p:nvSpPr>
          <p:cNvPr id="17411" name="Rectangle 3"/>
          <p:cNvSpPr>
            <a:spLocks noGrp="1" noChangeArrowheads="1"/>
          </p:cNvSpPr>
          <p:nvPr>
            <p:ph type="body" idx="1"/>
          </p:nvPr>
        </p:nvSpPr>
        <p:spPr>
          <a:xfrm>
            <a:off x="468313" y="1341438"/>
            <a:ext cx="8567737" cy="4525962"/>
          </a:xfrm>
        </p:spPr>
        <p:txBody>
          <a:bodyPr/>
          <a:lstStyle/>
          <a:p>
            <a:pPr>
              <a:lnSpc>
                <a:spcPct val="80000"/>
              </a:lnSpc>
            </a:pPr>
            <a:r>
              <a:rPr lang="en-GB" altLang="en-US" sz="2400" dirty="0" smtClean="0">
                <a:solidFill>
                  <a:schemeClr val="hlink"/>
                </a:solidFill>
                <a:latin typeface="Verdana" pitchFamily="34" charset="0"/>
              </a:rPr>
              <a:t>Neighbourhood transformation</a:t>
            </a:r>
            <a:r>
              <a:rPr lang="en-GB" altLang="en-US" sz="2400" dirty="0" smtClean="0">
                <a:latin typeface="Verdana" pitchFamily="34" charset="0"/>
              </a:rPr>
              <a:t>: Demolition &amp;/or renewal in regeneration areas.</a:t>
            </a:r>
          </a:p>
          <a:p>
            <a:pPr>
              <a:lnSpc>
                <a:spcPct val="80000"/>
              </a:lnSpc>
            </a:pPr>
            <a:r>
              <a:rPr lang="en-GB" altLang="en-US" sz="2400" dirty="0" smtClean="0">
                <a:solidFill>
                  <a:schemeClr val="hlink"/>
                </a:solidFill>
                <a:latin typeface="Verdana" pitchFamily="34" charset="0"/>
              </a:rPr>
              <a:t>Relocation</a:t>
            </a:r>
            <a:r>
              <a:rPr lang="en-GB" altLang="en-US" sz="2400" dirty="0" smtClean="0">
                <a:latin typeface="Verdana" pitchFamily="34" charset="0"/>
              </a:rPr>
              <a:t>: from regeneration areas to elsewhere.</a:t>
            </a:r>
          </a:p>
          <a:p>
            <a:pPr>
              <a:lnSpc>
                <a:spcPct val="80000"/>
              </a:lnSpc>
            </a:pPr>
            <a:r>
              <a:rPr lang="en-GB" altLang="en-US" sz="2400" dirty="0" smtClean="0">
                <a:solidFill>
                  <a:schemeClr val="hlink"/>
                </a:solidFill>
                <a:latin typeface="Verdana" pitchFamily="34" charset="0"/>
              </a:rPr>
              <a:t>Dwelling type change</a:t>
            </a:r>
            <a:r>
              <a:rPr lang="en-GB" altLang="en-US" sz="2400" dirty="0" smtClean="0">
                <a:latin typeface="Verdana" pitchFamily="34" charset="0"/>
              </a:rPr>
              <a:t>: high-rise to low-rise; existing to improved or new dwellings.</a:t>
            </a:r>
          </a:p>
          <a:p>
            <a:pPr>
              <a:lnSpc>
                <a:spcPct val="80000"/>
              </a:lnSpc>
            </a:pPr>
            <a:r>
              <a:rPr lang="en-GB" altLang="en-US" sz="2400" dirty="0" smtClean="0">
                <a:solidFill>
                  <a:schemeClr val="hlink"/>
                </a:solidFill>
                <a:latin typeface="Verdana" pitchFamily="34" charset="0"/>
              </a:rPr>
              <a:t>Housing improvements</a:t>
            </a:r>
            <a:r>
              <a:rPr lang="en-GB" altLang="en-US" sz="2400" dirty="0" smtClean="0">
                <a:latin typeface="Verdana" pitchFamily="34" charset="0"/>
              </a:rPr>
              <a:t>: external fabric; security; central heating; kitchens &amp; bathrooms. (+community level)</a:t>
            </a:r>
          </a:p>
          <a:p>
            <a:pPr>
              <a:lnSpc>
                <a:spcPct val="80000"/>
              </a:lnSpc>
            </a:pPr>
            <a:r>
              <a:rPr lang="en-GB" altLang="en-US" sz="2400" dirty="0" smtClean="0">
                <a:solidFill>
                  <a:schemeClr val="hlink"/>
                </a:solidFill>
                <a:latin typeface="Verdana" pitchFamily="34" charset="0"/>
              </a:rPr>
              <a:t>Tenure mixing</a:t>
            </a:r>
            <a:r>
              <a:rPr lang="en-GB" altLang="en-US" sz="2400" dirty="0" smtClean="0">
                <a:latin typeface="Verdana" pitchFamily="34" charset="0"/>
              </a:rPr>
              <a:t>: through redevelopment and in-fill.</a:t>
            </a:r>
          </a:p>
          <a:p>
            <a:pPr>
              <a:lnSpc>
                <a:spcPct val="80000"/>
              </a:lnSpc>
            </a:pPr>
            <a:r>
              <a:rPr lang="en-GB" altLang="en-US" sz="2400" dirty="0" smtClean="0">
                <a:solidFill>
                  <a:schemeClr val="hlink"/>
                </a:solidFill>
                <a:latin typeface="Verdana" pitchFamily="34" charset="0"/>
              </a:rPr>
              <a:t>Social regeneration</a:t>
            </a:r>
            <a:r>
              <a:rPr lang="en-GB" altLang="en-US" sz="2400" dirty="0" smtClean="0">
                <a:latin typeface="Verdana" pitchFamily="34" charset="0"/>
              </a:rPr>
              <a:t>: interventions on human, economic, &amp; social capital within communities. </a:t>
            </a:r>
          </a:p>
          <a:p>
            <a:pPr>
              <a:lnSpc>
                <a:spcPct val="80000"/>
              </a:lnSpc>
            </a:pPr>
            <a:r>
              <a:rPr lang="en-GB" altLang="en-US" sz="2400" dirty="0" smtClean="0">
                <a:solidFill>
                  <a:schemeClr val="hlink"/>
                </a:solidFill>
                <a:latin typeface="Verdana" pitchFamily="34" charset="0"/>
              </a:rPr>
              <a:t>Tenant and community empowerment</a:t>
            </a:r>
            <a:r>
              <a:rPr lang="en-GB" altLang="en-US" sz="2400" dirty="0" smtClean="0">
                <a:latin typeface="Verdana" pitchFamily="34" charset="0"/>
              </a:rPr>
              <a:t>: housing; regeneration; public services.</a:t>
            </a:r>
            <a:endParaRPr lang="en-US" altLang="en-US" sz="2400" dirty="0" smtClean="0">
              <a:latin typeface="Verdana" pitchFamily="34" charset="0"/>
            </a:endParaRPr>
          </a:p>
        </p:txBody>
      </p:sp>
    </p:spTree>
    <p:extLst>
      <p:ext uri="{BB962C8B-B14F-4D97-AF65-F5344CB8AC3E}">
        <p14:creationId xmlns:p14="http://schemas.microsoft.com/office/powerpoint/2010/main" val="14135425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0"/>
            <a:ext cx="9144000" cy="1143000"/>
          </a:xfrm>
          <a:solidFill>
            <a:srgbClr val="30C1BE"/>
          </a:solidFill>
        </p:spPr>
        <p:txBody>
          <a:bodyPr/>
          <a:lstStyle/>
          <a:p>
            <a:pPr algn="l"/>
            <a:r>
              <a:rPr lang="en-GB" altLang="en-US" sz="3600" b="1" smtClean="0">
                <a:solidFill>
                  <a:schemeClr val="tx1"/>
                </a:solidFill>
                <a:latin typeface="Verdana" pitchFamily="34" charset="0"/>
                <a:ea typeface="Verdana" pitchFamily="34" charset="0"/>
                <a:cs typeface="Verdana" pitchFamily="34" charset="0"/>
              </a:rPr>
              <a:t>Outcomes (interim and final)</a:t>
            </a:r>
            <a:endParaRPr lang="en-US" altLang="en-US" sz="3600" b="1" smtClean="0">
              <a:solidFill>
                <a:schemeClr val="tx1"/>
              </a:solidFill>
              <a:latin typeface="Verdana" pitchFamily="34" charset="0"/>
              <a:ea typeface="Verdana" pitchFamily="34" charset="0"/>
              <a:cs typeface="Verdana" pitchFamily="34" charset="0"/>
            </a:endParaRPr>
          </a:p>
        </p:txBody>
      </p:sp>
      <p:sp>
        <p:nvSpPr>
          <p:cNvPr id="18435" name="Rectangle 3"/>
          <p:cNvSpPr>
            <a:spLocks noGrp="1" noChangeArrowheads="1"/>
          </p:cNvSpPr>
          <p:nvPr>
            <p:ph type="body" idx="1"/>
          </p:nvPr>
        </p:nvSpPr>
        <p:spPr>
          <a:xfrm>
            <a:off x="457200" y="1268413"/>
            <a:ext cx="8229600" cy="5040312"/>
          </a:xfrm>
        </p:spPr>
        <p:txBody>
          <a:bodyPr/>
          <a:lstStyle/>
          <a:p>
            <a:pPr>
              <a:lnSpc>
                <a:spcPct val="80000"/>
              </a:lnSpc>
            </a:pPr>
            <a:r>
              <a:rPr lang="en-GB" altLang="en-US" sz="2800" u="sng" dirty="0" smtClean="0"/>
              <a:t>Residential Outcomes</a:t>
            </a:r>
            <a:r>
              <a:rPr lang="en-GB" altLang="en-US" sz="2800" dirty="0" smtClean="0"/>
              <a:t>: housing &amp; neighbourhood satisfaction; psychosocial benefits of home &amp; neighbourhood; area reputation.</a:t>
            </a:r>
          </a:p>
          <a:p>
            <a:pPr>
              <a:lnSpc>
                <a:spcPct val="80000"/>
              </a:lnSpc>
            </a:pPr>
            <a:r>
              <a:rPr lang="en-GB" altLang="en-US" sz="2800" u="sng" dirty="0" smtClean="0"/>
              <a:t>Social &amp; Community Outcomes</a:t>
            </a:r>
            <a:r>
              <a:rPr lang="en-GB" altLang="en-US" sz="2800" dirty="0" smtClean="0"/>
              <a:t>: sense of community; cohesion; social networks and social support.</a:t>
            </a:r>
          </a:p>
          <a:p>
            <a:pPr>
              <a:lnSpc>
                <a:spcPct val="80000"/>
              </a:lnSpc>
            </a:pPr>
            <a:r>
              <a:rPr lang="en-GB" altLang="en-US" sz="2800" u="sng" dirty="0" smtClean="0"/>
              <a:t>Health &amp; Human Capital Outcomes</a:t>
            </a:r>
            <a:r>
              <a:rPr lang="en-GB" altLang="en-US" sz="2800" dirty="0" smtClean="0"/>
              <a:t>: physical health; health behaviours; mental wellbeing – </a:t>
            </a:r>
            <a:r>
              <a:rPr lang="en-GB" altLang="en-US" sz="2800" b="1" dirty="0" smtClean="0"/>
              <a:t>including loneliness</a:t>
            </a:r>
            <a:r>
              <a:rPr lang="en-GB" altLang="en-US" sz="2800" dirty="0" smtClean="0"/>
              <a:t>; training &amp; skills.</a:t>
            </a:r>
          </a:p>
          <a:p>
            <a:pPr>
              <a:lnSpc>
                <a:spcPct val="80000"/>
              </a:lnSpc>
            </a:pPr>
            <a:r>
              <a:rPr lang="en-GB" altLang="en-US" sz="2800" u="sng" dirty="0" smtClean="0"/>
              <a:t>Empowerment Outcomes:</a:t>
            </a:r>
            <a:r>
              <a:rPr lang="en-GB" altLang="en-US" sz="2800" dirty="0" smtClean="0"/>
              <a:t>  individual (housing; household aspirations; employment objectives); collective (planning/regeneration; services).</a:t>
            </a:r>
            <a:endParaRPr lang="en-US" altLang="en-US" sz="2800" u="sng" dirty="0" smtClean="0"/>
          </a:p>
        </p:txBody>
      </p:sp>
    </p:spTree>
    <p:extLst>
      <p:ext uri="{BB962C8B-B14F-4D97-AF65-F5344CB8AC3E}">
        <p14:creationId xmlns:p14="http://schemas.microsoft.com/office/powerpoint/2010/main" val="22705518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0" y="0"/>
            <a:ext cx="9144000" cy="1052513"/>
          </a:xfrm>
          <a:solidFill>
            <a:srgbClr val="30C1BE"/>
          </a:solidFill>
        </p:spPr>
        <p:txBody>
          <a:bodyPr/>
          <a:lstStyle/>
          <a:p>
            <a:pPr algn="l"/>
            <a:r>
              <a:rPr lang="en-GB" altLang="en-US" sz="3600" b="1" smtClean="0">
                <a:latin typeface="Verdana" pitchFamily="34" charset="0"/>
                <a:ea typeface="Verdana" pitchFamily="34" charset="0"/>
                <a:cs typeface="Verdana" pitchFamily="34" charset="0"/>
              </a:rPr>
              <a:t>Pathways to Outcomes</a:t>
            </a:r>
          </a:p>
        </p:txBody>
      </p:sp>
      <p:sp>
        <p:nvSpPr>
          <p:cNvPr id="11267" name="Content Placeholder 2"/>
          <p:cNvSpPr>
            <a:spLocks noGrp="1"/>
          </p:cNvSpPr>
          <p:nvPr>
            <p:ph idx="1"/>
          </p:nvPr>
        </p:nvSpPr>
        <p:spPr>
          <a:xfrm>
            <a:off x="457200" y="1341438"/>
            <a:ext cx="8229600" cy="4784725"/>
          </a:xfrm>
        </p:spPr>
        <p:txBody>
          <a:bodyPr/>
          <a:lstStyle/>
          <a:p>
            <a:pPr>
              <a:defRPr/>
            </a:pPr>
            <a:r>
              <a:rPr lang="en-GB" altLang="en-US" sz="2800" u="sng" dirty="0" smtClean="0"/>
              <a:t>Environmental Pathways</a:t>
            </a:r>
            <a:r>
              <a:rPr lang="en-GB" altLang="en-US" sz="2800" dirty="0" smtClean="0"/>
              <a:t>, e.g. risk reduction; opportunity enhancement; aesthetic quality.</a:t>
            </a:r>
          </a:p>
          <a:p>
            <a:pPr marL="0" indent="0">
              <a:buFontTx/>
              <a:buNone/>
              <a:defRPr/>
            </a:pPr>
            <a:endParaRPr lang="en-GB" altLang="en-US" sz="2800" dirty="0" smtClean="0"/>
          </a:p>
          <a:p>
            <a:pPr>
              <a:defRPr/>
            </a:pPr>
            <a:r>
              <a:rPr lang="en-GB" altLang="en-US" sz="2800" u="sng" dirty="0" smtClean="0"/>
              <a:t>Social Pathways</a:t>
            </a:r>
            <a:r>
              <a:rPr lang="en-GB" altLang="en-US" sz="2800" dirty="0" smtClean="0"/>
              <a:t>, e.g. cohesion, trust, reliance; social  interaction and support.</a:t>
            </a:r>
          </a:p>
          <a:p>
            <a:pPr marL="0" indent="0">
              <a:buFontTx/>
              <a:buNone/>
              <a:defRPr/>
            </a:pPr>
            <a:endParaRPr lang="en-GB" altLang="en-US" sz="2800" dirty="0" smtClean="0"/>
          </a:p>
          <a:p>
            <a:pPr>
              <a:defRPr/>
            </a:pPr>
            <a:r>
              <a:rPr lang="en-GB" altLang="en-US" sz="2800" u="sng" dirty="0" smtClean="0"/>
              <a:t>Psychosocial Pathways</a:t>
            </a:r>
            <a:r>
              <a:rPr lang="en-GB" altLang="en-US" sz="2800" dirty="0" smtClean="0"/>
              <a:t>: safety; control; status; sense of progress; reputation; relative deprivation. </a:t>
            </a:r>
          </a:p>
          <a:p>
            <a:pPr>
              <a:defRPr/>
            </a:pPr>
            <a:endParaRPr lang="en-GB" altLang="en-US" sz="2800" dirty="0" smtClean="0"/>
          </a:p>
        </p:txBody>
      </p:sp>
    </p:spTree>
    <p:extLst>
      <p:ext uri="{BB962C8B-B14F-4D97-AF65-F5344CB8AC3E}">
        <p14:creationId xmlns:p14="http://schemas.microsoft.com/office/powerpoint/2010/main" val="34250891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3"/>
          <p:cNvSpPr>
            <a:spLocks noGrp="1"/>
          </p:cNvSpPr>
          <p:nvPr>
            <p:ph type="title"/>
          </p:nvPr>
        </p:nvSpPr>
        <p:spPr>
          <a:xfrm>
            <a:off x="0" y="12700"/>
            <a:ext cx="9144000" cy="1143000"/>
          </a:xfrm>
          <a:solidFill>
            <a:srgbClr val="30C1BE"/>
          </a:solidFill>
        </p:spPr>
        <p:txBody>
          <a:bodyPr/>
          <a:lstStyle/>
          <a:p>
            <a:pPr algn="l" eaLnBrk="1" hangingPunct="1"/>
            <a:r>
              <a:rPr lang="en-GB" altLang="en-US" sz="3600" b="1" smtClean="0">
                <a:solidFill>
                  <a:schemeClr val="tx1"/>
                </a:solidFill>
                <a:latin typeface="Verdana" pitchFamily="34" charset="0"/>
                <a:ea typeface="Verdana" pitchFamily="34" charset="0"/>
                <a:cs typeface="Verdana" pitchFamily="34" charset="0"/>
              </a:rPr>
              <a:t>Three Investigations</a:t>
            </a:r>
          </a:p>
        </p:txBody>
      </p:sp>
      <p:sp>
        <p:nvSpPr>
          <p:cNvPr id="20483" name="Content Placeholder 4"/>
          <p:cNvSpPr>
            <a:spLocks noGrp="1"/>
          </p:cNvSpPr>
          <p:nvPr>
            <p:ph idx="1"/>
          </p:nvPr>
        </p:nvSpPr>
        <p:spPr/>
        <p:txBody>
          <a:bodyPr/>
          <a:lstStyle/>
          <a:p>
            <a:pPr eaLnBrk="1" hangingPunct="1"/>
            <a:r>
              <a:rPr lang="en-GB" altLang="en-US" smtClean="0"/>
              <a:t>Evaluating the impacts of housing and regeneration interventions.</a:t>
            </a:r>
          </a:p>
          <a:p>
            <a:pPr eaLnBrk="1" hangingPunct="1"/>
            <a:r>
              <a:rPr lang="en-GB" altLang="en-US" smtClean="0"/>
              <a:t>Identifying the wider determinants of health in deprived communities.</a:t>
            </a:r>
          </a:p>
          <a:p>
            <a:pPr eaLnBrk="1" hangingPunct="1"/>
            <a:r>
              <a:rPr lang="en-GB" altLang="en-US" smtClean="0"/>
              <a:t>Measuring the effects of public policy upon inequalities across the city.</a:t>
            </a:r>
          </a:p>
        </p:txBody>
      </p:sp>
    </p:spTree>
    <p:extLst>
      <p:ext uri="{BB962C8B-B14F-4D97-AF65-F5344CB8AC3E}">
        <p14:creationId xmlns:p14="http://schemas.microsoft.com/office/powerpoint/2010/main" val="20580036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idx="4294967295"/>
          </p:nvPr>
        </p:nvSpPr>
        <p:spPr/>
        <p:txBody>
          <a:bodyPr/>
          <a:lstStyle/>
          <a:p>
            <a:pPr eaLnBrk="1" hangingPunct="1"/>
            <a:endParaRPr lang="en-US" altLang="en-US" smtClean="0"/>
          </a:p>
        </p:txBody>
      </p:sp>
      <p:sp>
        <p:nvSpPr>
          <p:cNvPr id="63491" name="Rectangle 3"/>
          <p:cNvSpPr>
            <a:spLocks noGrp="1" noChangeArrowheads="1"/>
          </p:cNvSpPr>
          <p:nvPr>
            <p:ph type="body" idx="4294967295"/>
          </p:nvPr>
        </p:nvSpPr>
        <p:spPr/>
        <p:txBody>
          <a:bodyPr/>
          <a:lstStyle/>
          <a:p>
            <a:pPr eaLnBrk="1" hangingPunct="1"/>
            <a:endParaRPr lang="en-US" altLang="en-US" smtClean="0"/>
          </a:p>
        </p:txBody>
      </p:sp>
      <p:pic>
        <p:nvPicPr>
          <p:cNvPr id="634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88913"/>
            <a:ext cx="8496300" cy="597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3" name="Text Box 5"/>
          <p:cNvSpPr txBox="1">
            <a:spLocks noChangeArrowheads="1"/>
          </p:cNvSpPr>
          <p:nvPr/>
        </p:nvSpPr>
        <p:spPr bwMode="auto">
          <a:xfrm>
            <a:off x="3995738" y="333375"/>
            <a:ext cx="4968875" cy="11604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50000"/>
              </a:spcBef>
              <a:spcAft>
                <a:spcPct val="0"/>
              </a:spcAft>
              <a:buFontTx/>
              <a:buNone/>
            </a:pPr>
            <a:r>
              <a:rPr lang="en-GB" altLang="en-US" sz="2800" b="1">
                <a:solidFill>
                  <a:srgbClr val="009999"/>
                </a:solidFill>
              </a:rPr>
              <a:t>GoWell Study Area Types</a:t>
            </a:r>
          </a:p>
          <a:p>
            <a:pPr eaLnBrk="1" fontAlgn="base" hangingPunct="1">
              <a:spcBef>
                <a:spcPct val="50000"/>
              </a:spcBef>
              <a:spcAft>
                <a:spcPct val="0"/>
              </a:spcAft>
              <a:buFontTx/>
              <a:buNone/>
            </a:pPr>
            <a:endParaRPr lang="en-GB" altLang="en-US" sz="2800" b="1">
              <a:solidFill>
                <a:srgbClr val="009999"/>
              </a:solidFill>
            </a:endParaRPr>
          </a:p>
        </p:txBody>
      </p:sp>
    </p:spTree>
    <p:extLst>
      <p:ext uri="{BB962C8B-B14F-4D97-AF65-F5344CB8AC3E}">
        <p14:creationId xmlns:p14="http://schemas.microsoft.com/office/powerpoint/2010/main" val="1685620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Red Road &amp; Surroundings  Aug 08 0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ext Box 3"/>
          <p:cNvSpPr txBox="1">
            <a:spLocks noChangeArrowheads="1"/>
          </p:cNvSpPr>
          <p:nvPr/>
        </p:nvSpPr>
        <p:spPr bwMode="auto">
          <a:xfrm>
            <a:off x="5867400" y="188913"/>
            <a:ext cx="2449513"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GB" altLang="en-US" sz="2800" dirty="0">
                <a:solidFill>
                  <a:srgbClr val="000000"/>
                </a:solidFill>
                <a:latin typeface="Verdana" pitchFamily="34" charset="0"/>
              </a:rPr>
              <a:t>Red Road</a:t>
            </a:r>
            <a:endParaRPr lang="en-US" altLang="en-US" sz="2800" dirty="0">
              <a:solidFill>
                <a:srgbClr val="000000"/>
              </a:solidFill>
              <a:latin typeface="Verdana" pitchFamily="34" charset="0"/>
            </a:endParaRPr>
          </a:p>
        </p:txBody>
      </p:sp>
    </p:spTree>
    <p:extLst>
      <p:ext uri="{BB962C8B-B14F-4D97-AF65-F5344CB8AC3E}">
        <p14:creationId xmlns:p14="http://schemas.microsoft.com/office/powerpoint/2010/main" val="18795487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4" y="2718"/>
            <a:ext cx="9144000" cy="1122026"/>
          </a:xfrm>
          <a:solidFill>
            <a:srgbClr val="4BACC6"/>
          </a:solidFill>
        </p:spPr>
        <p:txBody>
          <a:bodyPr/>
          <a:lstStyle/>
          <a:p>
            <a:pPr algn="l"/>
            <a:r>
              <a:rPr lang="en-GB" dirty="0" smtClean="0"/>
              <a:t>Structure of the Talk</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What is loneliness?</a:t>
            </a:r>
          </a:p>
          <a:p>
            <a:r>
              <a:rPr lang="en-GB" dirty="0" smtClean="0"/>
              <a:t>Who is affected?</a:t>
            </a:r>
          </a:p>
          <a:p>
            <a:r>
              <a:rPr lang="en-GB" dirty="0" smtClean="0"/>
              <a:t>The impacts of loneliness.</a:t>
            </a:r>
          </a:p>
          <a:p>
            <a:pPr marL="0" indent="0">
              <a:buNone/>
            </a:pPr>
            <a:r>
              <a:rPr lang="en-GB" dirty="0" smtClean="0"/>
              <a:t>------------------------------------------------------------</a:t>
            </a:r>
          </a:p>
          <a:p>
            <a:r>
              <a:rPr lang="en-GB" dirty="0" smtClean="0"/>
              <a:t>Studying loneliness in Glasgow – GoWell.</a:t>
            </a:r>
          </a:p>
          <a:p>
            <a:r>
              <a:rPr lang="en-GB" dirty="0" smtClean="0"/>
              <a:t>Prevalence and mental health associations. </a:t>
            </a:r>
          </a:p>
          <a:p>
            <a:r>
              <a:rPr lang="en-GB" dirty="0" smtClean="0"/>
              <a:t>Social networks and loneliness.</a:t>
            </a:r>
          </a:p>
          <a:p>
            <a:r>
              <a:rPr lang="en-GB" dirty="0" smtClean="0"/>
              <a:t>Environmental influences on loneliness.</a:t>
            </a:r>
          </a:p>
          <a:p>
            <a:r>
              <a:rPr lang="en-GB" dirty="0" smtClean="0"/>
              <a:t>Implications of the findings.</a:t>
            </a:r>
            <a:endParaRPr lang="en-GB" dirty="0"/>
          </a:p>
        </p:txBody>
      </p:sp>
    </p:spTree>
    <p:extLst>
      <p:ext uri="{BB962C8B-B14F-4D97-AF65-F5344CB8AC3E}">
        <p14:creationId xmlns:p14="http://schemas.microsoft.com/office/powerpoint/2010/main" val="3536993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Red Road &amp; Surroundings  Aug 08 0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23528" y="323364"/>
            <a:ext cx="4248472" cy="369332"/>
          </a:xfrm>
          <a:prstGeom prst="rect">
            <a:avLst/>
          </a:prstGeom>
          <a:noFill/>
        </p:spPr>
        <p:txBody>
          <a:bodyPr wrap="square" rtlCol="0">
            <a:spAutoFit/>
          </a:bodyPr>
          <a:lstStyle/>
          <a:p>
            <a:r>
              <a:rPr lang="en-GB" dirty="0" smtClean="0"/>
              <a:t>Red Road: Wider Surrounding Area</a:t>
            </a:r>
            <a:endParaRPr lang="en-GB" dirty="0"/>
          </a:p>
        </p:txBody>
      </p:sp>
    </p:spTree>
    <p:extLst>
      <p:ext uri="{BB962C8B-B14F-4D97-AF65-F5344CB8AC3E}">
        <p14:creationId xmlns:p14="http://schemas.microsoft.com/office/powerpoint/2010/main" val="7199860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Text Box 3"/>
          <p:cNvSpPr txBox="1">
            <a:spLocks noChangeArrowheads="1"/>
          </p:cNvSpPr>
          <p:nvPr/>
        </p:nvSpPr>
        <p:spPr bwMode="auto">
          <a:xfrm>
            <a:off x="179388" y="188913"/>
            <a:ext cx="29527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GB" altLang="en-US" sz="2800" b="1">
                <a:solidFill>
                  <a:srgbClr val="FFFFFF"/>
                </a:solidFill>
                <a:latin typeface="Verdana" pitchFamily="34" charset="0"/>
              </a:rPr>
              <a:t>Sighthill</a:t>
            </a:r>
            <a:endParaRPr lang="en-US" altLang="en-US" sz="2800" b="1">
              <a:solidFill>
                <a:srgbClr val="FFFFFF"/>
              </a:solidFill>
              <a:latin typeface="Verdana" pitchFamily="34" charset="0"/>
            </a:endParaRPr>
          </a:p>
        </p:txBody>
      </p:sp>
    </p:spTree>
    <p:extLst>
      <p:ext uri="{BB962C8B-B14F-4D97-AF65-F5344CB8AC3E}">
        <p14:creationId xmlns:p14="http://schemas.microsoft.com/office/powerpoint/2010/main" val="10271648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Shawbridge 0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7400" y="0"/>
            <a:ext cx="61928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ext Box 3"/>
          <p:cNvSpPr txBox="1">
            <a:spLocks noChangeArrowheads="1"/>
          </p:cNvSpPr>
          <p:nvPr/>
        </p:nvSpPr>
        <p:spPr bwMode="auto">
          <a:xfrm>
            <a:off x="323850" y="404813"/>
            <a:ext cx="31686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GB" altLang="en-US" sz="2800" b="1">
                <a:solidFill>
                  <a:srgbClr val="000000"/>
                </a:solidFill>
                <a:latin typeface="Verdana" pitchFamily="34" charset="0"/>
              </a:rPr>
              <a:t>Shawbridge</a:t>
            </a:r>
            <a:endParaRPr lang="en-US" altLang="en-US" sz="2800" b="1">
              <a:solidFill>
                <a:srgbClr val="000000"/>
              </a:solidFill>
              <a:latin typeface="Verdana" pitchFamily="34" charset="0"/>
            </a:endParaRPr>
          </a:p>
        </p:txBody>
      </p:sp>
    </p:spTree>
    <p:extLst>
      <p:ext uri="{BB962C8B-B14F-4D97-AF65-F5344CB8AC3E}">
        <p14:creationId xmlns:p14="http://schemas.microsoft.com/office/powerpoint/2010/main" val="21916234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GB" altLang="en-US" sz="4000"/>
              <a:t/>
            </a:r>
            <a:br>
              <a:rPr lang="en-GB" altLang="en-US" sz="4000"/>
            </a:br>
            <a:r>
              <a:rPr lang="en-GB" altLang="en-US"/>
              <a:t/>
            </a:r>
            <a:br>
              <a:rPr lang="en-GB" altLang="en-US"/>
            </a:br>
            <a:endParaRPr lang="en-GB" altLang="en-US"/>
          </a:p>
        </p:txBody>
      </p:sp>
      <p:pic>
        <p:nvPicPr>
          <p:cNvPr id="307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3140075"/>
            <a:ext cx="3455987" cy="2649538"/>
          </a:xfrm>
          <a:prstGeom prst="rect">
            <a:avLst/>
          </a:prstGeom>
          <a:noFill/>
          <a:extLst>
            <a:ext uri="{909E8E84-426E-40DD-AFC4-6F175D3DCCD1}">
              <a14:hiddenFill xmlns:a14="http://schemas.microsoft.com/office/drawing/2010/main">
                <a:solidFill>
                  <a:srgbClr val="FFFFFF"/>
                </a:solidFill>
              </a14:hiddenFill>
            </a:ext>
          </a:extLst>
        </p:spPr>
      </p:pic>
      <p:pic>
        <p:nvPicPr>
          <p:cNvPr id="307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725" y="1627188"/>
            <a:ext cx="3311525" cy="1873250"/>
          </a:xfrm>
          <a:prstGeom prst="rect">
            <a:avLst/>
          </a:prstGeom>
          <a:noFill/>
          <a:extLst>
            <a:ext uri="{909E8E84-426E-40DD-AFC4-6F175D3DCCD1}">
              <a14:hiddenFill xmlns:a14="http://schemas.microsoft.com/office/drawing/2010/main">
                <a:solidFill>
                  <a:srgbClr val="FFFFFF"/>
                </a:solidFill>
              </a14:hiddenFill>
            </a:ext>
          </a:extLst>
        </p:spPr>
      </p:pic>
      <p:sp>
        <p:nvSpPr>
          <p:cNvPr id="30725" name="Text Box 5"/>
          <p:cNvSpPr txBox="1">
            <a:spLocks noChangeArrowheads="1"/>
          </p:cNvSpPr>
          <p:nvPr/>
        </p:nvSpPr>
        <p:spPr bwMode="auto">
          <a:xfrm>
            <a:off x="1619250" y="3681413"/>
            <a:ext cx="201771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GB" altLang="en-US" b="1">
                <a:solidFill>
                  <a:srgbClr val="000000"/>
                </a:solidFill>
              </a:rPr>
              <a:t>Red Road (WSA)</a:t>
            </a:r>
          </a:p>
        </p:txBody>
      </p:sp>
      <p:sp>
        <p:nvSpPr>
          <p:cNvPr id="30726" name="Text Box 6"/>
          <p:cNvSpPr txBox="1">
            <a:spLocks noChangeArrowheads="1"/>
          </p:cNvSpPr>
          <p:nvPr/>
        </p:nvSpPr>
        <p:spPr bwMode="auto">
          <a:xfrm>
            <a:off x="5921375" y="1303338"/>
            <a:ext cx="20526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GB" altLang="en-US" b="1">
                <a:solidFill>
                  <a:srgbClr val="000000"/>
                </a:solidFill>
              </a:rPr>
              <a:t>Drumchapel (PE)</a:t>
            </a:r>
          </a:p>
        </p:txBody>
      </p:sp>
      <p:pic>
        <p:nvPicPr>
          <p:cNvPr id="3072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0113" y="1339850"/>
            <a:ext cx="3455987" cy="2160588"/>
          </a:xfrm>
          <a:prstGeom prst="rect">
            <a:avLst/>
          </a:prstGeom>
          <a:noFill/>
          <a:extLst>
            <a:ext uri="{909E8E84-426E-40DD-AFC4-6F175D3DCCD1}">
              <a14:hiddenFill xmlns:a14="http://schemas.microsoft.com/office/drawing/2010/main">
                <a:solidFill>
                  <a:srgbClr val="FFFFFF"/>
                </a:solidFill>
              </a14:hiddenFill>
            </a:ext>
          </a:extLst>
        </p:spPr>
      </p:pic>
      <p:pic>
        <p:nvPicPr>
          <p:cNvPr id="30728"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92725" y="3644900"/>
            <a:ext cx="3311525" cy="2159000"/>
          </a:xfrm>
          <a:prstGeom prst="rect">
            <a:avLst/>
          </a:prstGeom>
          <a:noFill/>
          <a:extLst>
            <a:ext uri="{909E8E84-426E-40DD-AFC4-6F175D3DCCD1}">
              <a14:hiddenFill xmlns:a14="http://schemas.microsoft.com/office/drawing/2010/main">
                <a:solidFill>
                  <a:srgbClr val="FFFFFF"/>
                </a:solidFill>
              </a14:hiddenFill>
            </a:ext>
          </a:extLst>
        </p:spPr>
      </p:pic>
      <p:sp>
        <p:nvSpPr>
          <p:cNvPr id="30729" name="Text Box 9"/>
          <p:cNvSpPr txBox="1">
            <a:spLocks noChangeArrowheads="1"/>
          </p:cNvSpPr>
          <p:nvPr/>
        </p:nvSpPr>
        <p:spPr bwMode="auto">
          <a:xfrm>
            <a:off x="1871663" y="1304925"/>
            <a:ext cx="15128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GB" altLang="en-US" b="1">
                <a:solidFill>
                  <a:srgbClr val="000000"/>
                </a:solidFill>
              </a:rPr>
              <a:t>Govan (HIA)</a:t>
            </a:r>
          </a:p>
        </p:txBody>
      </p:sp>
      <p:sp>
        <p:nvSpPr>
          <p:cNvPr id="30730" name="Text Box 10"/>
          <p:cNvSpPr txBox="1">
            <a:spLocks noChangeArrowheads="1"/>
          </p:cNvSpPr>
          <p:nvPr/>
        </p:nvSpPr>
        <p:spPr bwMode="auto">
          <a:xfrm>
            <a:off x="1619250" y="333375"/>
            <a:ext cx="640873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GB" altLang="en-US" sz="2800" b="1">
                <a:solidFill>
                  <a:srgbClr val="000000"/>
                </a:solidFill>
              </a:rPr>
              <a:t>Other area types</a:t>
            </a:r>
          </a:p>
        </p:txBody>
      </p:sp>
      <p:sp>
        <p:nvSpPr>
          <p:cNvPr id="30731" name="Text Box 11"/>
          <p:cNvSpPr txBox="1">
            <a:spLocks noChangeArrowheads="1"/>
          </p:cNvSpPr>
          <p:nvPr/>
        </p:nvSpPr>
        <p:spPr bwMode="auto">
          <a:xfrm>
            <a:off x="5508625" y="3679825"/>
            <a:ext cx="28797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GB" altLang="en-US" b="1">
                <a:solidFill>
                  <a:srgbClr val="000000"/>
                </a:solidFill>
              </a:rPr>
              <a:t>Gorbals Riverside (LRA)</a:t>
            </a:r>
          </a:p>
        </p:txBody>
      </p:sp>
    </p:spTree>
    <p:extLst>
      <p:ext uri="{BB962C8B-B14F-4D97-AF65-F5344CB8AC3E}">
        <p14:creationId xmlns:p14="http://schemas.microsoft.com/office/powerpoint/2010/main" val="21975571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idx="4294967295"/>
          </p:nvPr>
        </p:nvSpPr>
        <p:spPr>
          <a:xfrm>
            <a:off x="446088" y="188913"/>
            <a:ext cx="8229600" cy="850900"/>
          </a:xfrm>
          <a:noFill/>
        </p:spPr>
        <p:txBody>
          <a:bodyPr/>
          <a:lstStyle/>
          <a:p>
            <a:pPr algn="l"/>
            <a:r>
              <a:rPr lang="en-GB" altLang="en-US" sz="3600" b="1" smtClean="0">
                <a:latin typeface="Verdana" pitchFamily="34" charset="0"/>
              </a:rPr>
              <a:t>Context: Deprivation, 2005</a:t>
            </a:r>
          </a:p>
        </p:txBody>
      </p:sp>
      <p:pic>
        <p:nvPicPr>
          <p:cNvPr id="6553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963" y="1023938"/>
            <a:ext cx="9307513" cy="571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554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963" y="1023938"/>
            <a:ext cx="9307513" cy="571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2471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Rectangle 2"/>
          <p:cNvSpPr>
            <a:spLocks noGrp="1" noChangeArrowheads="1"/>
          </p:cNvSpPr>
          <p:nvPr>
            <p:ph type="title"/>
          </p:nvPr>
        </p:nvSpPr>
        <p:spPr/>
        <p:txBody>
          <a:bodyPr/>
          <a:lstStyle/>
          <a:p>
            <a:r>
              <a:rPr lang="en-GB" altLang="en-US" sz="4000" b="1" smtClean="0">
                <a:latin typeface="Verdana" pitchFamily="34" charset="0"/>
              </a:rPr>
              <a:t>Survival to 65, by area type</a:t>
            </a:r>
          </a:p>
        </p:txBody>
      </p:sp>
      <p:pic>
        <p:nvPicPr>
          <p:cNvPr id="40345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963" y="1052513"/>
            <a:ext cx="9307513" cy="571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346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963" y="1052513"/>
            <a:ext cx="9307513" cy="571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14476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idx="4294967295"/>
          </p:nvPr>
        </p:nvSpPr>
        <p:spPr>
          <a:xfrm>
            <a:off x="457200" y="274638"/>
            <a:ext cx="8229600" cy="922337"/>
          </a:xfrm>
        </p:spPr>
        <p:txBody>
          <a:bodyPr/>
          <a:lstStyle/>
          <a:p>
            <a:pPr eaLnBrk="1" hangingPunct="1"/>
            <a:r>
              <a:rPr lang="en-GB" altLang="en-US" sz="4000" b="1" dirty="0" smtClean="0"/>
              <a:t>Timescale</a:t>
            </a:r>
          </a:p>
        </p:txBody>
      </p:sp>
      <p:sp>
        <p:nvSpPr>
          <p:cNvPr id="68611" name="Text Box 3"/>
          <p:cNvSpPr txBox="1">
            <a:spLocks noChangeArrowheads="1"/>
          </p:cNvSpPr>
          <p:nvPr/>
        </p:nvSpPr>
        <p:spPr bwMode="auto">
          <a:xfrm>
            <a:off x="539750" y="3124200"/>
            <a:ext cx="1295400" cy="379413"/>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50000"/>
              </a:spcBef>
              <a:spcAft>
                <a:spcPct val="0"/>
              </a:spcAft>
              <a:buFontTx/>
              <a:buNone/>
            </a:pPr>
            <a:r>
              <a:rPr lang="en-GB" altLang="en-US" sz="1800" b="1">
                <a:solidFill>
                  <a:srgbClr val="333399"/>
                </a:solidFill>
              </a:rPr>
              <a:t>1</a:t>
            </a:r>
            <a:r>
              <a:rPr lang="en-GB" altLang="en-US" sz="1800" b="1" baseline="30000">
                <a:solidFill>
                  <a:srgbClr val="333399"/>
                </a:solidFill>
              </a:rPr>
              <a:t>st</a:t>
            </a:r>
            <a:r>
              <a:rPr lang="en-GB" altLang="en-US" sz="1800" b="1">
                <a:solidFill>
                  <a:srgbClr val="333399"/>
                </a:solidFill>
              </a:rPr>
              <a:t> survey</a:t>
            </a:r>
          </a:p>
        </p:txBody>
      </p:sp>
      <p:sp>
        <p:nvSpPr>
          <p:cNvPr id="68612" name="Line 4"/>
          <p:cNvSpPr>
            <a:spLocks noChangeShapeType="1"/>
          </p:cNvSpPr>
          <p:nvPr/>
        </p:nvSpPr>
        <p:spPr bwMode="auto">
          <a:xfrm>
            <a:off x="2100263" y="3357563"/>
            <a:ext cx="719137"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000000"/>
              </a:solidFill>
            </a:endParaRPr>
          </a:p>
        </p:txBody>
      </p:sp>
      <p:sp>
        <p:nvSpPr>
          <p:cNvPr id="68613" name="Rectangle 5"/>
          <p:cNvSpPr>
            <a:spLocks noChangeArrowheads="1"/>
          </p:cNvSpPr>
          <p:nvPr/>
        </p:nvSpPr>
        <p:spPr bwMode="auto">
          <a:xfrm>
            <a:off x="3048000" y="3124200"/>
            <a:ext cx="1371600" cy="379413"/>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FontTx/>
              <a:buNone/>
            </a:pPr>
            <a:r>
              <a:rPr lang="en-GB" altLang="en-US" sz="1800" b="1">
                <a:solidFill>
                  <a:srgbClr val="333399"/>
                </a:solidFill>
              </a:rPr>
              <a:t>2</a:t>
            </a:r>
            <a:r>
              <a:rPr lang="en-GB" altLang="en-US" sz="1800" b="1" baseline="30000">
                <a:solidFill>
                  <a:srgbClr val="333399"/>
                </a:solidFill>
              </a:rPr>
              <a:t>nd </a:t>
            </a:r>
            <a:r>
              <a:rPr lang="en-GB" altLang="en-US" sz="1800" b="1">
                <a:solidFill>
                  <a:srgbClr val="333399"/>
                </a:solidFill>
              </a:rPr>
              <a:t>survey</a:t>
            </a:r>
          </a:p>
        </p:txBody>
      </p:sp>
      <p:sp>
        <p:nvSpPr>
          <p:cNvPr id="68614" name="Line 6"/>
          <p:cNvSpPr>
            <a:spLocks noChangeShapeType="1"/>
          </p:cNvSpPr>
          <p:nvPr/>
        </p:nvSpPr>
        <p:spPr bwMode="auto">
          <a:xfrm>
            <a:off x="4648200" y="3352800"/>
            <a:ext cx="576263"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000000"/>
              </a:solidFill>
            </a:endParaRPr>
          </a:p>
        </p:txBody>
      </p:sp>
      <p:sp>
        <p:nvSpPr>
          <p:cNvPr id="68615" name="Rectangle 7"/>
          <p:cNvSpPr>
            <a:spLocks noChangeArrowheads="1"/>
          </p:cNvSpPr>
          <p:nvPr/>
        </p:nvSpPr>
        <p:spPr bwMode="auto">
          <a:xfrm>
            <a:off x="5292725" y="3125788"/>
            <a:ext cx="1336675" cy="379412"/>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FontTx/>
              <a:buNone/>
            </a:pPr>
            <a:r>
              <a:rPr lang="en-GB" altLang="en-US" sz="1800" b="1">
                <a:solidFill>
                  <a:srgbClr val="333399"/>
                </a:solidFill>
              </a:rPr>
              <a:t>3</a:t>
            </a:r>
            <a:r>
              <a:rPr lang="en-GB" altLang="en-US" sz="1800" b="1" baseline="30000">
                <a:solidFill>
                  <a:srgbClr val="333399"/>
                </a:solidFill>
              </a:rPr>
              <a:t>rd</a:t>
            </a:r>
            <a:r>
              <a:rPr lang="en-GB" altLang="en-US" sz="1800" b="1">
                <a:solidFill>
                  <a:srgbClr val="333399"/>
                </a:solidFill>
              </a:rPr>
              <a:t> survey</a:t>
            </a:r>
          </a:p>
        </p:txBody>
      </p:sp>
      <p:sp>
        <p:nvSpPr>
          <p:cNvPr id="68616" name="Rectangle 8"/>
          <p:cNvSpPr>
            <a:spLocks noChangeArrowheads="1"/>
          </p:cNvSpPr>
          <p:nvPr/>
        </p:nvSpPr>
        <p:spPr bwMode="auto">
          <a:xfrm>
            <a:off x="7451725" y="3125788"/>
            <a:ext cx="1247775" cy="379412"/>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FontTx/>
              <a:buNone/>
            </a:pPr>
            <a:r>
              <a:rPr lang="en-GB" altLang="en-US" sz="1800" b="1">
                <a:solidFill>
                  <a:srgbClr val="333399"/>
                </a:solidFill>
              </a:rPr>
              <a:t>4</a:t>
            </a:r>
            <a:r>
              <a:rPr lang="en-GB" altLang="en-US" sz="1800" b="1" baseline="30000">
                <a:solidFill>
                  <a:srgbClr val="333399"/>
                </a:solidFill>
              </a:rPr>
              <a:t>th </a:t>
            </a:r>
            <a:r>
              <a:rPr lang="en-GB" altLang="en-US" sz="1800" b="1">
                <a:solidFill>
                  <a:srgbClr val="333399"/>
                </a:solidFill>
              </a:rPr>
              <a:t>survey</a:t>
            </a:r>
          </a:p>
        </p:txBody>
      </p:sp>
      <p:sp>
        <p:nvSpPr>
          <p:cNvPr id="68617" name="Line 9"/>
          <p:cNvSpPr>
            <a:spLocks noChangeShapeType="1"/>
          </p:cNvSpPr>
          <p:nvPr/>
        </p:nvSpPr>
        <p:spPr bwMode="auto">
          <a:xfrm>
            <a:off x="6732588" y="3357563"/>
            <a:ext cx="576262"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000000"/>
              </a:solidFill>
            </a:endParaRPr>
          </a:p>
        </p:txBody>
      </p:sp>
      <p:sp>
        <p:nvSpPr>
          <p:cNvPr id="68618" name="Rectangle 10"/>
          <p:cNvSpPr>
            <a:spLocks noChangeArrowheads="1"/>
          </p:cNvSpPr>
          <p:nvPr/>
        </p:nvSpPr>
        <p:spPr bwMode="auto">
          <a:xfrm>
            <a:off x="468313" y="2420938"/>
            <a:ext cx="1200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FontTx/>
              <a:buNone/>
            </a:pPr>
            <a:r>
              <a:rPr lang="en-GB" altLang="en-US" sz="1800" b="1">
                <a:solidFill>
                  <a:srgbClr val="FF0000"/>
                </a:solidFill>
              </a:rPr>
              <a:t>May 2006</a:t>
            </a:r>
          </a:p>
        </p:txBody>
      </p:sp>
      <p:sp>
        <p:nvSpPr>
          <p:cNvPr id="68619" name="Rectangle 11"/>
          <p:cNvSpPr>
            <a:spLocks noChangeArrowheads="1"/>
          </p:cNvSpPr>
          <p:nvPr/>
        </p:nvSpPr>
        <p:spPr bwMode="auto">
          <a:xfrm>
            <a:off x="8101013" y="2420938"/>
            <a:ext cx="882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FontTx/>
              <a:buNone/>
            </a:pPr>
            <a:r>
              <a:rPr lang="en-GB" altLang="en-US" sz="1800" b="1">
                <a:solidFill>
                  <a:srgbClr val="FF0000"/>
                </a:solidFill>
              </a:rPr>
              <a:t>2015/6</a:t>
            </a:r>
          </a:p>
        </p:txBody>
      </p:sp>
      <p:sp>
        <p:nvSpPr>
          <p:cNvPr id="68620" name="Text Box 12"/>
          <p:cNvSpPr txBox="1">
            <a:spLocks noChangeArrowheads="1"/>
          </p:cNvSpPr>
          <p:nvPr/>
        </p:nvSpPr>
        <p:spPr bwMode="auto">
          <a:xfrm>
            <a:off x="539750" y="6021388"/>
            <a:ext cx="77755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50000"/>
              </a:spcBef>
              <a:spcAft>
                <a:spcPct val="0"/>
              </a:spcAft>
              <a:buFontTx/>
              <a:buNone/>
            </a:pPr>
            <a:endParaRPr lang="en-US" altLang="en-US" sz="1600" i="1">
              <a:solidFill>
                <a:srgbClr val="000000"/>
              </a:solidFill>
            </a:endParaRPr>
          </a:p>
        </p:txBody>
      </p:sp>
      <p:sp>
        <p:nvSpPr>
          <p:cNvPr id="68621" name="Line 13"/>
          <p:cNvSpPr>
            <a:spLocks noChangeShapeType="1"/>
          </p:cNvSpPr>
          <p:nvPr/>
        </p:nvSpPr>
        <p:spPr bwMode="auto">
          <a:xfrm>
            <a:off x="6516688" y="2636838"/>
            <a:ext cx="151130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000000"/>
              </a:solidFill>
            </a:endParaRPr>
          </a:p>
        </p:txBody>
      </p:sp>
      <p:sp>
        <p:nvSpPr>
          <p:cNvPr id="68623" name="Text Box 15"/>
          <p:cNvSpPr txBox="1">
            <a:spLocks noChangeArrowheads="1"/>
          </p:cNvSpPr>
          <p:nvPr/>
        </p:nvSpPr>
        <p:spPr bwMode="auto">
          <a:xfrm>
            <a:off x="3203575" y="2420938"/>
            <a:ext cx="1219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50000"/>
              </a:spcBef>
              <a:spcAft>
                <a:spcPct val="0"/>
              </a:spcAft>
              <a:buFontTx/>
              <a:buNone/>
            </a:pPr>
            <a:r>
              <a:rPr lang="en-GB" altLang="en-US" sz="1800" b="1">
                <a:solidFill>
                  <a:srgbClr val="FF0000"/>
                </a:solidFill>
              </a:rPr>
              <a:t>May 2008</a:t>
            </a:r>
          </a:p>
        </p:txBody>
      </p:sp>
      <p:sp>
        <p:nvSpPr>
          <p:cNvPr id="68624" name="Text Box 16"/>
          <p:cNvSpPr txBox="1">
            <a:spLocks noChangeArrowheads="1"/>
          </p:cNvSpPr>
          <p:nvPr/>
        </p:nvSpPr>
        <p:spPr bwMode="auto">
          <a:xfrm>
            <a:off x="1763713" y="3716338"/>
            <a:ext cx="12954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50000"/>
              </a:spcBef>
              <a:spcAft>
                <a:spcPct val="0"/>
              </a:spcAft>
              <a:buFontTx/>
              <a:buNone/>
            </a:pPr>
            <a:r>
              <a:rPr lang="en-GB" altLang="en-US" sz="1600" b="1">
                <a:solidFill>
                  <a:srgbClr val="00CC00"/>
                </a:solidFill>
              </a:rPr>
              <a:t>Focus groups</a:t>
            </a:r>
          </a:p>
        </p:txBody>
      </p:sp>
      <p:sp>
        <p:nvSpPr>
          <p:cNvPr id="68625" name="Line 17"/>
          <p:cNvSpPr>
            <a:spLocks noChangeShapeType="1"/>
          </p:cNvSpPr>
          <p:nvPr/>
        </p:nvSpPr>
        <p:spPr bwMode="auto">
          <a:xfrm flipV="1">
            <a:off x="2411413" y="3429000"/>
            <a:ext cx="0" cy="287338"/>
          </a:xfrm>
          <a:prstGeom prst="line">
            <a:avLst/>
          </a:prstGeom>
          <a:noFill/>
          <a:ln w="9525">
            <a:solidFill>
              <a:srgbClr val="00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000000"/>
              </a:solidFill>
            </a:endParaRPr>
          </a:p>
        </p:txBody>
      </p:sp>
      <p:sp>
        <p:nvSpPr>
          <p:cNvPr id="68626" name="Text Box 18"/>
          <p:cNvSpPr txBox="1">
            <a:spLocks noChangeArrowheads="1"/>
          </p:cNvSpPr>
          <p:nvPr/>
        </p:nvSpPr>
        <p:spPr bwMode="auto">
          <a:xfrm>
            <a:off x="2916238" y="3573463"/>
            <a:ext cx="1798637"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buFontTx/>
              <a:buNone/>
            </a:pPr>
            <a:r>
              <a:rPr lang="en-GB" altLang="en-US" sz="1600" b="1">
                <a:solidFill>
                  <a:srgbClr val="000066"/>
                </a:solidFill>
              </a:rPr>
              <a:t>Longitudinal cohorts (remainers and outmovers)</a:t>
            </a:r>
          </a:p>
        </p:txBody>
      </p:sp>
      <p:sp>
        <p:nvSpPr>
          <p:cNvPr id="68627" name="Line 19"/>
          <p:cNvSpPr>
            <a:spLocks noChangeShapeType="1"/>
          </p:cNvSpPr>
          <p:nvPr/>
        </p:nvSpPr>
        <p:spPr bwMode="auto">
          <a:xfrm>
            <a:off x="4643438" y="3860800"/>
            <a:ext cx="3527425" cy="0"/>
          </a:xfrm>
          <a:prstGeom prst="line">
            <a:avLst/>
          </a:prstGeom>
          <a:noFill/>
          <a:ln w="19050">
            <a:solidFill>
              <a:srgbClr val="00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000000"/>
              </a:solidFill>
            </a:endParaRPr>
          </a:p>
        </p:txBody>
      </p:sp>
      <p:sp>
        <p:nvSpPr>
          <p:cNvPr id="68628" name="Text Box 20"/>
          <p:cNvSpPr txBox="1">
            <a:spLocks noChangeArrowheads="1"/>
          </p:cNvSpPr>
          <p:nvPr/>
        </p:nvSpPr>
        <p:spPr bwMode="auto">
          <a:xfrm>
            <a:off x="1042988" y="5295900"/>
            <a:ext cx="2519362"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50000"/>
              </a:spcBef>
              <a:spcAft>
                <a:spcPct val="0"/>
              </a:spcAft>
              <a:buFontTx/>
              <a:buNone/>
            </a:pPr>
            <a:r>
              <a:rPr lang="en-GB" altLang="en-US" sz="1600" b="1">
                <a:solidFill>
                  <a:srgbClr val="660033"/>
                </a:solidFill>
              </a:rPr>
              <a:t>Empowerment and participation research</a:t>
            </a:r>
          </a:p>
        </p:txBody>
      </p:sp>
      <p:sp>
        <p:nvSpPr>
          <p:cNvPr id="68629" name="Rectangle 21"/>
          <p:cNvSpPr>
            <a:spLocks noChangeArrowheads="1"/>
          </p:cNvSpPr>
          <p:nvPr/>
        </p:nvSpPr>
        <p:spPr bwMode="auto">
          <a:xfrm>
            <a:off x="971550" y="5949950"/>
            <a:ext cx="327025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FontTx/>
              <a:buNone/>
            </a:pPr>
            <a:r>
              <a:rPr lang="en-GB" altLang="en-US" sz="1600" b="1">
                <a:solidFill>
                  <a:srgbClr val="660033"/>
                </a:solidFill>
              </a:rPr>
              <a:t>Ecological monitoring of policy </a:t>
            </a:r>
          </a:p>
          <a:p>
            <a:pPr eaLnBrk="1" fontAlgn="base" hangingPunct="1">
              <a:spcBef>
                <a:spcPct val="0"/>
              </a:spcBef>
              <a:spcAft>
                <a:spcPct val="0"/>
              </a:spcAft>
              <a:buFontTx/>
              <a:buNone/>
            </a:pPr>
            <a:r>
              <a:rPr lang="en-GB" altLang="en-US" sz="1600" b="1">
                <a:solidFill>
                  <a:srgbClr val="660033"/>
                </a:solidFill>
              </a:rPr>
              <a:t>context and city-wide changes</a:t>
            </a:r>
          </a:p>
        </p:txBody>
      </p:sp>
      <p:sp>
        <p:nvSpPr>
          <p:cNvPr id="68631" name="Text Box 23"/>
          <p:cNvSpPr txBox="1">
            <a:spLocks noChangeArrowheads="1"/>
          </p:cNvSpPr>
          <p:nvPr/>
        </p:nvSpPr>
        <p:spPr bwMode="auto">
          <a:xfrm>
            <a:off x="895350" y="4532313"/>
            <a:ext cx="2716213"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FontTx/>
              <a:buNone/>
            </a:pPr>
            <a:r>
              <a:rPr lang="en-GB" altLang="en-US" sz="1600" b="1">
                <a:solidFill>
                  <a:srgbClr val="FF9900"/>
                </a:solidFill>
              </a:rPr>
              <a:t>Nested studies: </a:t>
            </a:r>
          </a:p>
          <a:p>
            <a:pPr eaLnBrk="1" fontAlgn="base" hangingPunct="1">
              <a:spcBef>
                <a:spcPct val="0"/>
              </a:spcBef>
              <a:spcAft>
                <a:spcPct val="0"/>
              </a:spcAft>
              <a:buFontTx/>
              <a:buNone/>
            </a:pPr>
            <a:r>
              <a:rPr lang="en-GB" altLang="en-US" sz="1600" b="1">
                <a:solidFill>
                  <a:srgbClr val="FF9900"/>
                </a:solidFill>
              </a:rPr>
              <a:t>janitors; youth; play areas</a:t>
            </a:r>
          </a:p>
        </p:txBody>
      </p:sp>
      <p:sp>
        <p:nvSpPr>
          <p:cNvPr id="68632" name="Line 24"/>
          <p:cNvSpPr>
            <a:spLocks noChangeShapeType="1"/>
          </p:cNvSpPr>
          <p:nvPr/>
        </p:nvSpPr>
        <p:spPr bwMode="auto">
          <a:xfrm>
            <a:off x="684213" y="5949950"/>
            <a:ext cx="7416800" cy="0"/>
          </a:xfrm>
          <a:prstGeom prst="line">
            <a:avLst/>
          </a:prstGeom>
          <a:noFill/>
          <a:ln w="19050">
            <a:solidFill>
              <a:srgbClr val="6600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000000"/>
              </a:solidFill>
            </a:endParaRPr>
          </a:p>
        </p:txBody>
      </p:sp>
      <p:sp>
        <p:nvSpPr>
          <p:cNvPr id="68633" name="Text Box 25"/>
          <p:cNvSpPr txBox="1">
            <a:spLocks noChangeArrowheads="1"/>
          </p:cNvSpPr>
          <p:nvPr/>
        </p:nvSpPr>
        <p:spPr bwMode="auto">
          <a:xfrm>
            <a:off x="3924300" y="5229225"/>
            <a:ext cx="21463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FontTx/>
              <a:buNone/>
            </a:pPr>
            <a:r>
              <a:rPr lang="en-GB" altLang="en-US" sz="1600" b="1">
                <a:solidFill>
                  <a:srgbClr val="FF9900"/>
                </a:solidFill>
              </a:rPr>
              <a:t>Mixed tenure</a:t>
            </a:r>
          </a:p>
          <a:p>
            <a:pPr eaLnBrk="1" fontAlgn="base" hangingPunct="1">
              <a:spcBef>
                <a:spcPct val="0"/>
              </a:spcBef>
              <a:spcAft>
                <a:spcPct val="0"/>
              </a:spcAft>
              <a:buFontTx/>
              <a:buNone/>
            </a:pPr>
            <a:r>
              <a:rPr lang="en-GB" altLang="en-US" sz="1600" b="1">
                <a:solidFill>
                  <a:srgbClr val="FF9900"/>
                </a:solidFill>
              </a:rPr>
              <a:t>studies</a:t>
            </a:r>
          </a:p>
        </p:txBody>
      </p:sp>
      <p:sp>
        <p:nvSpPr>
          <p:cNvPr id="68634" name="Line 26"/>
          <p:cNvSpPr>
            <a:spLocks noChangeShapeType="1"/>
          </p:cNvSpPr>
          <p:nvPr/>
        </p:nvSpPr>
        <p:spPr bwMode="auto">
          <a:xfrm flipV="1">
            <a:off x="2843213" y="3573463"/>
            <a:ext cx="1800225" cy="287337"/>
          </a:xfrm>
          <a:prstGeom prst="line">
            <a:avLst/>
          </a:prstGeom>
          <a:noFill/>
          <a:ln w="9525">
            <a:solidFill>
              <a:srgbClr val="00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000000"/>
              </a:solidFill>
            </a:endParaRPr>
          </a:p>
        </p:txBody>
      </p:sp>
      <p:sp>
        <p:nvSpPr>
          <p:cNvPr id="68635" name="Text Box 27"/>
          <p:cNvSpPr txBox="1">
            <a:spLocks noChangeArrowheads="1"/>
          </p:cNvSpPr>
          <p:nvPr/>
        </p:nvSpPr>
        <p:spPr bwMode="auto">
          <a:xfrm>
            <a:off x="5651500" y="5013325"/>
            <a:ext cx="15414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FontTx/>
              <a:buNone/>
            </a:pPr>
            <a:r>
              <a:rPr lang="en-GB" altLang="en-US" sz="1600" b="1">
                <a:solidFill>
                  <a:srgbClr val="FF9900"/>
                </a:solidFill>
              </a:rPr>
              <a:t>Lived realities</a:t>
            </a:r>
          </a:p>
        </p:txBody>
      </p:sp>
      <p:sp>
        <p:nvSpPr>
          <p:cNvPr id="68636" name="Text Box 28"/>
          <p:cNvSpPr txBox="1">
            <a:spLocks noChangeArrowheads="1"/>
          </p:cNvSpPr>
          <p:nvPr/>
        </p:nvSpPr>
        <p:spPr bwMode="auto">
          <a:xfrm>
            <a:off x="5219700" y="6021388"/>
            <a:ext cx="22161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FontTx/>
              <a:buNone/>
            </a:pPr>
            <a:r>
              <a:rPr lang="en-GB" altLang="en-US" sz="1600" b="1">
                <a:solidFill>
                  <a:srgbClr val="660033"/>
                </a:solidFill>
              </a:rPr>
              <a:t>Economic evaluation</a:t>
            </a:r>
          </a:p>
        </p:txBody>
      </p:sp>
      <p:sp>
        <p:nvSpPr>
          <p:cNvPr id="68637" name="Text Box 29"/>
          <p:cNvSpPr txBox="1">
            <a:spLocks noChangeArrowheads="1"/>
          </p:cNvSpPr>
          <p:nvPr/>
        </p:nvSpPr>
        <p:spPr bwMode="auto">
          <a:xfrm>
            <a:off x="5148263" y="4581525"/>
            <a:ext cx="30511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FontTx/>
              <a:buNone/>
            </a:pPr>
            <a:r>
              <a:rPr lang="en-GB" altLang="en-US" sz="1600" b="1">
                <a:solidFill>
                  <a:srgbClr val="FF9900"/>
                </a:solidFill>
              </a:rPr>
              <a:t>Study of clearance processes</a:t>
            </a:r>
          </a:p>
        </p:txBody>
      </p:sp>
      <p:sp>
        <p:nvSpPr>
          <p:cNvPr id="68638" name="Text Box 15"/>
          <p:cNvSpPr txBox="1">
            <a:spLocks noChangeArrowheads="1"/>
          </p:cNvSpPr>
          <p:nvPr/>
        </p:nvSpPr>
        <p:spPr bwMode="auto">
          <a:xfrm>
            <a:off x="5292725" y="2420938"/>
            <a:ext cx="1219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50000"/>
              </a:spcBef>
              <a:spcAft>
                <a:spcPct val="0"/>
              </a:spcAft>
              <a:buFontTx/>
              <a:buNone/>
            </a:pPr>
            <a:r>
              <a:rPr lang="en-GB" altLang="en-US" sz="1800" b="1">
                <a:solidFill>
                  <a:srgbClr val="FF0000"/>
                </a:solidFill>
              </a:rPr>
              <a:t>May 2011</a:t>
            </a:r>
          </a:p>
        </p:txBody>
      </p:sp>
      <p:sp>
        <p:nvSpPr>
          <p:cNvPr id="68639" name="Text Box 32"/>
          <p:cNvSpPr txBox="1">
            <a:spLocks noChangeArrowheads="1"/>
          </p:cNvSpPr>
          <p:nvPr/>
        </p:nvSpPr>
        <p:spPr bwMode="auto">
          <a:xfrm>
            <a:off x="5822950" y="4048125"/>
            <a:ext cx="27813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FontTx/>
              <a:buNone/>
            </a:pPr>
            <a:r>
              <a:rPr lang="en-GB" altLang="en-US" sz="1600" b="1" i="1">
                <a:solidFill>
                  <a:srgbClr val="008000"/>
                </a:solidFill>
              </a:rPr>
              <a:t>Addition of East End study</a:t>
            </a:r>
          </a:p>
        </p:txBody>
      </p:sp>
      <p:sp>
        <p:nvSpPr>
          <p:cNvPr id="68640" name="Line 33"/>
          <p:cNvSpPr>
            <a:spLocks noChangeShapeType="1"/>
          </p:cNvSpPr>
          <p:nvPr/>
        </p:nvSpPr>
        <p:spPr bwMode="auto">
          <a:xfrm flipV="1">
            <a:off x="7019925" y="3500438"/>
            <a:ext cx="0" cy="504825"/>
          </a:xfrm>
          <a:prstGeom prst="line">
            <a:avLst/>
          </a:prstGeom>
          <a:noFill/>
          <a:ln w="127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000000"/>
              </a:solidFill>
            </a:endParaRPr>
          </a:p>
        </p:txBody>
      </p:sp>
      <p:sp>
        <p:nvSpPr>
          <p:cNvPr id="68641" name="Text Box 34"/>
          <p:cNvSpPr txBox="1">
            <a:spLocks noChangeArrowheads="1"/>
          </p:cNvSpPr>
          <p:nvPr/>
        </p:nvSpPr>
        <p:spPr bwMode="auto">
          <a:xfrm>
            <a:off x="5076825" y="5589588"/>
            <a:ext cx="3835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FontTx/>
              <a:buNone/>
            </a:pPr>
            <a:r>
              <a:rPr lang="en-GB" altLang="en-US" sz="1600" b="1">
                <a:solidFill>
                  <a:srgbClr val="660033"/>
                </a:solidFill>
              </a:rPr>
              <a:t>Data linkage: education, crime, health</a:t>
            </a:r>
          </a:p>
        </p:txBody>
      </p:sp>
      <p:cxnSp>
        <p:nvCxnSpPr>
          <p:cNvPr id="3" name="Straight Arrow Connector 2"/>
          <p:cNvCxnSpPr/>
          <p:nvPr/>
        </p:nvCxnSpPr>
        <p:spPr>
          <a:xfrm>
            <a:off x="895350" y="1628800"/>
            <a:ext cx="7646988"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684213" y="2787650"/>
            <a:ext cx="791443" cy="369332"/>
          </a:xfrm>
          <a:prstGeom prst="rect">
            <a:avLst/>
          </a:prstGeom>
          <a:noFill/>
        </p:spPr>
        <p:txBody>
          <a:bodyPr wrap="square" rtlCol="0">
            <a:spAutoFit/>
          </a:bodyPr>
          <a:lstStyle/>
          <a:p>
            <a:r>
              <a:rPr lang="en-GB" dirty="0" smtClean="0"/>
              <a:t>6,016</a:t>
            </a:r>
            <a:endParaRPr lang="en-GB" dirty="0"/>
          </a:p>
        </p:txBody>
      </p:sp>
      <p:sp>
        <p:nvSpPr>
          <p:cNvPr id="38" name="TextBox 37"/>
          <p:cNvSpPr txBox="1"/>
          <p:nvPr/>
        </p:nvSpPr>
        <p:spPr>
          <a:xfrm>
            <a:off x="3347603" y="2744889"/>
            <a:ext cx="791443" cy="369332"/>
          </a:xfrm>
          <a:prstGeom prst="rect">
            <a:avLst/>
          </a:prstGeom>
          <a:noFill/>
        </p:spPr>
        <p:txBody>
          <a:bodyPr wrap="square" rtlCol="0">
            <a:spAutoFit/>
          </a:bodyPr>
          <a:lstStyle/>
          <a:p>
            <a:r>
              <a:rPr lang="en-GB" dirty="0" smtClean="0"/>
              <a:t>4,657</a:t>
            </a:r>
            <a:endParaRPr lang="en-GB" dirty="0"/>
          </a:p>
        </p:txBody>
      </p:sp>
      <p:sp>
        <p:nvSpPr>
          <p:cNvPr id="39" name="TextBox 38"/>
          <p:cNvSpPr txBox="1"/>
          <p:nvPr/>
        </p:nvSpPr>
        <p:spPr>
          <a:xfrm>
            <a:off x="5567722" y="2744889"/>
            <a:ext cx="791443" cy="369332"/>
          </a:xfrm>
          <a:prstGeom prst="rect">
            <a:avLst/>
          </a:prstGeom>
          <a:noFill/>
        </p:spPr>
        <p:txBody>
          <a:bodyPr wrap="square" rtlCol="0">
            <a:spAutoFit/>
          </a:bodyPr>
          <a:lstStyle/>
          <a:p>
            <a:r>
              <a:rPr lang="en-GB" dirty="0" smtClean="0"/>
              <a:t>4,063</a:t>
            </a:r>
            <a:endParaRPr lang="en-GB" dirty="0"/>
          </a:p>
        </p:txBody>
      </p:sp>
    </p:spTree>
    <p:extLst>
      <p:ext uri="{BB962C8B-B14F-4D97-AF65-F5344CB8AC3E}">
        <p14:creationId xmlns:p14="http://schemas.microsoft.com/office/powerpoint/2010/main" val="38147544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4" y="2718"/>
            <a:ext cx="9144000" cy="1122026"/>
          </a:xfrm>
          <a:solidFill>
            <a:srgbClr val="4BACC6"/>
          </a:solidFill>
        </p:spPr>
        <p:txBody>
          <a:bodyPr>
            <a:normAutofit fontScale="90000"/>
          </a:bodyPr>
          <a:lstStyle/>
          <a:p>
            <a:pPr algn="l"/>
            <a:r>
              <a:rPr lang="en-GB" dirty="0" smtClean="0"/>
              <a:t>The Loneliness Question (Wave 3, 2011)</a:t>
            </a:r>
            <a:endParaRPr lang="en-GB" dirty="0"/>
          </a:p>
        </p:txBody>
      </p:sp>
      <p:sp>
        <p:nvSpPr>
          <p:cNvPr id="3" name="Content Placeholder 2"/>
          <p:cNvSpPr>
            <a:spLocks noGrp="1"/>
          </p:cNvSpPr>
          <p:nvPr>
            <p:ph idx="1"/>
          </p:nvPr>
        </p:nvSpPr>
        <p:spPr>
          <a:xfrm>
            <a:off x="457200" y="1600200"/>
            <a:ext cx="8229600" cy="2044824"/>
          </a:xfrm>
        </p:spPr>
        <p:txBody>
          <a:bodyPr>
            <a:normAutofit fontScale="92500" lnSpcReduction="20000"/>
          </a:bodyPr>
          <a:lstStyle/>
          <a:p>
            <a:r>
              <a:rPr lang="en-GB" dirty="0" smtClean="0"/>
              <a:t>Respondents were asked to choose and option that described their experience in the last two weeks:</a:t>
            </a:r>
          </a:p>
          <a:p>
            <a:pPr marL="400050" lvl="1" indent="0">
              <a:buNone/>
            </a:pPr>
            <a:r>
              <a:rPr lang="en-GB" dirty="0" smtClean="0"/>
              <a:t>“I’ve been feeling lonely”…</a:t>
            </a:r>
          </a:p>
          <a:p>
            <a:pPr marL="400050" lvl="1" indent="0">
              <a:buNone/>
            </a:pPr>
            <a:r>
              <a:rPr lang="en-GB" dirty="0" smtClean="0"/>
              <a:t>	</a:t>
            </a:r>
          </a:p>
        </p:txBody>
      </p:sp>
      <p:graphicFrame>
        <p:nvGraphicFramePr>
          <p:cNvPr id="4" name="Table 3"/>
          <p:cNvGraphicFramePr>
            <a:graphicFrameLocks noGrp="1"/>
          </p:cNvGraphicFramePr>
          <p:nvPr>
            <p:extLst>
              <p:ext uri="{D42A27DB-BD31-4B8C-83A1-F6EECF244321}">
                <p14:modId xmlns:p14="http://schemas.microsoft.com/office/powerpoint/2010/main" val="4056203897"/>
              </p:ext>
            </p:extLst>
          </p:nvPr>
        </p:nvGraphicFramePr>
        <p:xfrm>
          <a:off x="1619672" y="3933056"/>
          <a:ext cx="6096000" cy="2225040"/>
        </p:xfrm>
        <a:graphic>
          <a:graphicData uri="http://schemas.openxmlformats.org/drawingml/2006/table">
            <a:tbl>
              <a:tblPr firstRow="1" bandRow="1">
                <a:tableStyleId>{5C22544A-7EE6-4342-B048-85BDC9FD1C3A}</a:tableStyleId>
              </a:tblPr>
              <a:tblGrid>
                <a:gridCol w="3048000"/>
                <a:gridCol w="3048000"/>
              </a:tblGrid>
              <a:tr h="370840">
                <a:tc>
                  <a:txBody>
                    <a:bodyPr/>
                    <a:lstStyle/>
                    <a:p>
                      <a:r>
                        <a:rPr lang="en-GB" b="1" baseline="0" dirty="0" smtClean="0">
                          <a:solidFill>
                            <a:schemeClr val="tx1"/>
                          </a:solidFill>
                        </a:rPr>
                        <a:t>Response Category:</a:t>
                      </a:r>
                      <a:endParaRPr lang="en-GB" b="1" baseline="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b="1" baseline="0" dirty="0" smtClean="0">
                          <a:solidFill>
                            <a:schemeClr val="tx1"/>
                          </a:solidFill>
                        </a:rPr>
                        <a:t>Analytical Category:</a:t>
                      </a:r>
                      <a:endParaRPr lang="en-GB" b="1" baseline="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GB" b="0" baseline="0" dirty="0" smtClean="0">
                          <a:solidFill>
                            <a:schemeClr val="tx1"/>
                          </a:solidFill>
                        </a:rPr>
                        <a:t>All of the time</a:t>
                      </a:r>
                      <a:endParaRPr lang="en-GB" b="0" baseline="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endParaRPr lang="en-GB" baseline="0" dirty="0" smtClean="0">
                        <a:solidFill>
                          <a:schemeClr val="tx1"/>
                        </a:solidFill>
                      </a:endParaRPr>
                    </a:p>
                    <a:p>
                      <a:r>
                        <a:rPr lang="en-GB" b="0" baseline="0" dirty="0" smtClean="0">
                          <a:solidFill>
                            <a:schemeClr val="tx1"/>
                          </a:solidFill>
                        </a:rPr>
                        <a:t>Frequent Loneliness</a:t>
                      </a:r>
                      <a:endParaRPr lang="en-GB" b="0" baseline="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GB" baseline="0" dirty="0" smtClean="0">
                          <a:solidFill>
                            <a:schemeClr val="tx1"/>
                          </a:solidFill>
                        </a:rPr>
                        <a:t>Often</a:t>
                      </a:r>
                      <a:endParaRPr lang="en-GB" baseline="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GB" baseline="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GB" baseline="0" dirty="0" smtClean="0">
                          <a:solidFill>
                            <a:schemeClr val="tx1"/>
                          </a:solidFill>
                        </a:rPr>
                        <a:t>Some of the time</a:t>
                      </a:r>
                      <a:endParaRPr lang="en-GB" baseline="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baseline="0" dirty="0" smtClean="0">
                          <a:solidFill>
                            <a:schemeClr val="tx1"/>
                          </a:solidFill>
                        </a:rPr>
                        <a:t>Occasional Loneliness</a:t>
                      </a:r>
                      <a:endParaRPr lang="en-GB" baseline="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GB" baseline="0" dirty="0" smtClean="0">
                          <a:solidFill>
                            <a:schemeClr val="tx1"/>
                          </a:solidFill>
                        </a:rPr>
                        <a:t>Rarely</a:t>
                      </a:r>
                      <a:endParaRPr lang="en-GB" baseline="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endParaRPr lang="en-GB" baseline="0" dirty="0" smtClean="0">
                        <a:solidFill>
                          <a:schemeClr val="tx1"/>
                        </a:solidFill>
                      </a:endParaRPr>
                    </a:p>
                    <a:p>
                      <a:r>
                        <a:rPr lang="en-GB" baseline="0" dirty="0" smtClean="0">
                          <a:solidFill>
                            <a:schemeClr val="tx1"/>
                          </a:solidFill>
                        </a:rPr>
                        <a:t>No Loneliness</a:t>
                      </a:r>
                      <a:endParaRPr lang="en-GB" baseline="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GB" baseline="0" dirty="0" smtClean="0">
                          <a:solidFill>
                            <a:schemeClr val="tx1"/>
                          </a:solidFill>
                        </a:rPr>
                        <a:t>Never</a:t>
                      </a:r>
                      <a:endParaRPr lang="en-GB" baseline="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GB" baseline="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4903258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06974"/>
            <a:ext cx="9144000" cy="1122026"/>
          </a:xfrm>
          <a:solidFill>
            <a:srgbClr val="4BACC6"/>
          </a:solidFill>
        </p:spPr>
        <p:txBody>
          <a:bodyPr/>
          <a:lstStyle/>
          <a:p>
            <a:pPr algn="l"/>
            <a:r>
              <a:rPr lang="en-GB" dirty="0" smtClean="0"/>
              <a:t>Prevalence and Health Consequences</a:t>
            </a:r>
            <a:endParaRPr lang="en-GB" dirty="0"/>
          </a:p>
        </p:txBody>
      </p:sp>
    </p:spTree>
    <p:extLst>
      <p:ext uri="{BB962C8B-B14F-4D97-AF65-F5344CB8AC3E}">
        <p14:creationId xmlns:p14="http://schemas.microsoft.com/office/powerpoint/2010/main" val="4903258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4" y="2718"/>
            <a:ext cx="9144000" cy="1122026"/>
          </a:xfrm>
          <a:solidFill>
            <a:srgbClr val="4BACC6"/>
          </a:solidFill>
        </p:spPr>
        <p:txBody>
          <a:bodyPr/>
          <a:lstStyle/>
          <a:p>
            <a:pPr algn="l"/>
            <a:r>
              <a:rPr lang="en-GB" dirty="0" smtClean="0"/>
              <a:t>Loneliness Prevalence</a:t>
            </a:r>
            <a:endParaRPr lang="en-GB" dirty="0"/>
          </a:p>
        </p:txBody>
      </p:sp>
      <p:sp>
        <p:nvSpPr>
          <p:cNvPr id="3" name="Content Placeholder 2"/>
          <p:cNvSpPr>
            <a:spLocks noGrp="1"/>
          </p:cNvSpPr>
          <p:nvPr>
            <p:ph idx="1"/>
          </p:nvPr>
        </p:nvSpPr>
        <p:spPr/>
        <p:txBody>
          <a:bodyPr>
            <a:normAutofit/>
          </a:bodyPr>
          <a:lstStyle/>
          <a:p>
            <a:r>
              <a:rPr lang="en-GB" dirty="0" smtClean="0"/>
              <a:t>Occasional loneliness: 22% men; 25% women.</a:t>
            </a:r>
          </a:p>
          <a:p>
            <a:r>
              <a:rPr lang="en-GB" dirty="0" smtClean="0"/>
              <a:t>Frequent loneliness: 17% men; 15% women.</a:t>
            </a:r>
          </a:p>
          <a:p>
            <a:pPr lvl="1"/>
            <a:r>
              <a:rPr lang="en-GB" dirty="0" smtClean="0"/>
              <a:t>Aged 40-64: 18%.</a:t>
            </a:r>
          </a:p>
          <a:p>
            <a:pPr lvl="1"/>
            <a:r>
              <a:rPr lang="en-GB" dirty="0" smtClean="0"/>
              <a:t>Older single adults: 19%</a:t>
            </a:r>
          </a:p>
          <a:p>
            <a:pPr lvl="1"/>
            <a:r>
              <a:rPr lang="en-GB" dirty="0" smtClean="0"/>
              <a:t>Single adults below retirement age: 25%</a:t>
            </a:r>
          </a:p>
          <a:p>
            <a:pPr lvl="1"/>
            <a:r>
              <a:rPr lang="en-GB" dirty="0" smtClean="0"/>
              <a:t>Long-term sick: 32%</a:t>
            </a:r>
          </a:p>
          <a:p>
            <a:pPr marL="457200" lvl="1" indent="0">
              <a:buNone/>
            </a:pPr>
            <a:endParaRPr lang="en-GB" dirty="0"/>
          </a:p>
          <a:p>
            <a:pPr marL="457200" lvl="1" indent="0">
              <a:buNone/>
            </a:pPr>
            <a:r>
              <a:rPr lang="en-GB" dirty="0" smtClean="0"/>
              <a:t>Sample: 4,202.</a:t>
            </a:r>
            <a:endParaRPr lang="en-GB" dirty="0"/>
          </a:p>
        </p:txBody>
      </p:sp>
    </p:spTree>
    <p:extLst>
      <p:ext uri="{BB962C8B-B14F-4D97-AF65-F5344CB8AC3E}">
        <p14:creationId xmlns:p14="http://schemas.microsoft.com/office/powerpoint/2010/main" val="32313638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06974"/>
            <a:ext cx="9144000" cy="1122026"/>
          </a:xfrm>
          <a:solidFill>
            <a:srgbClr val="4BACC6"/>
          </a:solidFill>
        </p:spPr>
        <p:txBody>
          <a:bodyPr/>
          <a:lstStyle/>
          <a:p>
            <a:pPr algn="l"/>
            <a:r>
              <a:rPr lang="en-GB" dirty="0" smtClean="0"/>
              <a:t>Loneliness</a:t>
            </a:r>
            <a:endParaRPr lang="en-GB" dirty="0"/>
          </a:p>
        </p:txBody>
      </p:sp>
    </p:spTree>
    <p:extLst>
      <p:ext uri="{BB962C8B-B14F-4D97-AF65-F5344CB8AC3E}">
        <p14:creationId xmlns:p14="http://schemas.microsoft.com/office/powerpoint/2010/main" val="14858575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4" y="2718"/>
            <a:ext cx="9144000" cy="1122026"/>
          </a:xfrm>
          <a:solidFill>
            <a:srgbClr val="4BACC6"/>
          </a:solidFill>
        </p:spPr>
        <p:txBody>
          <a:bodyPr/>
          <a:lstStyle/>
          <a:p>
            <a:pPr algn="l"/>
            <a:r>
              <a:rPr lang="en-GB" dirty="0" smtClean="0"/>
              <a:t>Loneliness and Mental Health</a:t>
            </a:r>
            <a:endParaRPr lang="en-GB" dirty="0"/>
          </a:p>
        </p:txBody>
      </p:sp>
      <p:sp>
        <p:nvSpPr>
          <p:cNvPr id="3" name="Content Placeholder 2"/>
          <p:cNvSpPr>
            <a:spLocks noGrp="1"/>
          </p:cNvSpPr>
          <p:nvPr>
            <p:ph idx="1"/>
          </p:nvPr>
        </p:nvSpPr>
        <p:spPr>
          <a:xfrm>
            <a:off x="457200" y="1600200"/>
            <a:ext cx="8686800" cy="4525963"/>
          </a:xfrm>
        </p:spPr>
        <p:txBody>
          <a:bodyPr>
            <a:normAutofit lnSpcReduction="10000"/>
          </a:bodyPr>
          <a:lstStyle/>
          <a:p>
            <a:r>
              <a:rPr lang="en-GB" dirty="0" smtClean="0"/>
              <a:t>Those with low mental health (SF-12) were 6x more likely to report frequent loneliness.</a:t>
            </a:r>
          </a:p>
          <a:p>
            <a:pPr marL="0" indent="0">
              <a:buNone/>
            </a:pPr>
            <a:endParaRPr lang="en-GB" dirty="0" smtClean="0"/>
          </a:p>
          <a:p>
            <a:r>
              <a:rPr lang="en-GB" dirty="0" smtClean="0"/>
              <a:t>Those with worsening stress, anxiety or depression (lasting 12 months or more) were 5x more likely to report frequent loneliness.</a:t>
            </a:r>
          </a:p>
          <a:p>
            <a:pPr marL="0" indent="0">
              <a:buNone/>
            </a:pPr>
            <a:endParaRPr lang="en-GB" dirty="0" smtClean="0"/>
          </a:p>
          <a:p>
            <a:r>
              <a:rPr lang="en-GB" dirty="0" smtClean="0"/>
              <a:t>Those with low mental wellbeing (WEMWBS) were 3x more likely to report frequent loneliness.</a:t>
            </a:r>
          </a:p>
        </p:txBody>
      </p:sp>
    </p:spTree>
    <p:extLst>
      <p:ext uri="{BB962C8B-B14F-4D97-AF65-F5344CB8AC3E}">
        <p14:creationId xmlns:p14="http://schemas.microsoft.com/office/powerpoint/2010/main" val="42873213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06974"/>
            <a:ext cx="9144000" cy="1122026"/>
          </a:xfrm>
          <a:solidFill>
            <a:srgbClr val="4BACC6"/>
          </a:solidFill>
        </p:spPr>
        <p:txBody>
          <a:bodyPr>
            <a:normAutofit/>
          </a:bodyPr>
          <a:lstStyle/>
          <a:p>
            <a:pPr algn="l"/>
            <a:r>
              <a:rPr lang="en-GB" dirty="0" smtClean="0"/>
              <a:t>Social Networks and Loneliness</a:t>
            </a:r>
            <a:endParaRPr lang="en-GB" dirty="0"/>
          </a:p>
        </p:txBody>
      </p:sp>
    </p:spTree>
    <p:extLst>
      <p:ext uri="{BB962C8B-B14F-4D97-AF65-F5344CB8AC3E}">
        <p14:creationId xmlns:p14="http://schemas.microsoft.com/office/powerpoint/2010/main" val="33096503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4" y="2718"/>
            <a:ext cx="9144000" cy="1122026"/>
          </a:xfrm>
          <a:solidFill>
            <a:srgbClr val="4BACC6"/>
          </a:solidFill>
        </p:spPr>
        <p:txBody>
          <a:bodyPr/>
          <a:lstStyle/>
          <a:p>
            <a:pPr algn="l"/>
            <a:r>
              <a:rPr lang="en-GB" dirty="0" smtClean="0"/>
              <a:t>Social Contacts</a:t>
            </a:r>
            <a:endParaRPr lang="en-GB" dirty="0"/>
          </a:p>
        </p:txBody>
      </p:sp>
      <p:sp>
        <p:nvSpPr>
          <p:cNvPr id="3" name="Content Placeholder 2"/>
          <p:cNvSpPr>
            <a:spLocks noGrp="1"/>
          </p:cNvSpPr>
          <p:nvPr>
            <p:ph idx="1"/>
          </p:nvPr>
        </p:nvSpPr>
        <p:spPr>
          <a:xfrm>
            <a:off x="457200" y="1600200"/>
            <a:ext cx="8686800" cy="4525963"/>
          </a:xfrm>
        </p:spPr>
        <p:txBody>
          <a:bodyPr>
            <a:normAutofit fontScale="85000" lnSpcReduction="20000"/>
          </a:bodyPr>
          <a:lstStyle/>
          <a:p>
            <a:r>
              <a:rPr lang="en-GB" dirty="0" smtClean="0"/>
              <a:t>Not counting the people you live with, how often do you do any of the following: </a:t>
            </a:r>
          </a:p>
          <a:p>
            <a:pPr lvl="1"/>
            <a:r>
              <a:rPr lang="en-GB" dirty="0" smtClean="0"/>
              <a:t>Meet up with relatives.</a:t>
            </a:r>
          </a:p>
          <a:p>
            <a:pPr lvl="1"/>
            <a:r>
              <a:rPr lang="en-GB" dirty="0" smtClean="0"/>
              <a:t>Meet up with friends.</a:t>
            </a:r>
          </a:p>
          <a:p>
            <a:pPr lvl="1"/>
            <a:r>
              <a:rPr lang="en-GB" dirty="0" smtClean="0"/>
              <a:t>Speak to neighbours.</a:t>
            </a:r>
          </a:p>
          <a:p>
            <a:pPr marL="457200" lvl="1" indent="0">
              <a:buNone/>
            </a:pPr>
            <a:r>
              <a:rPr lang="en-GB" dirty="0" smtClean="0"/>
              <a:t>Most days; once a week or more; one or twice a month; less often than once a month; never.</a:t>
            </a:r>
          </a:p>
          <a:p>
            <a:r>
              <a:rPr lang="en-GB" dirty="0" smtClean="0"/>
              <a:t>To what extent does the following apply to you:</a:t>
            </a:r>
          </a:p>
          <a:p>
            <a:pPr lvl="1"/>
            <a:r>
              <a:rPr lang="en-GB" dirty="0" smtClean="0"/>
              <a:t>I stop and talk to people in my neighbourhood.</a:t>
            </a:r>
          </a:p>
          <a:p>
            <a:pPr marL="457200" lvl="1" indent="0">
              <a:buNone/>
            </a:pPr>
            <a:r>
              <a:rPr lang="en-GB" dirty="0" smtClean="0"/>
              <a:t>A great deal; a fair amount; not very much; not at all.</a:t>
            </a:r>
          </a:p>
          <a:p>
            <a:pPr marL="514350" indent="-457200"/>
            <a:r>
              <a:rPr lang="en-GB" dirty="0" smtClean="0"/>
              <a:t>Would you say that you know…in your neighbourhood: </a:t>
            </a:r>
          </a:p>
          <a:p>
            <a:pPr marL="914400" lvl="1" indent="-457200"/>
            <a:r>
              <a:rPr lang="en-GB" dirty="0" smtClean="0"/>
              <a:t>Most people; many; some; very few; no-one.</a:t>
            </a:r>
          </a:p>
        </p:txBody>
      </p:sp>
    </p:spTree>
    <p:extLst>
      <p:ext uri="{BB962C8B-B14F-4D97-AF65-F5344CB8AC3E}">
        <p14:creationId xmlns:p14="http://schemas.microsoft.com/office/powerpoint/2010/main" val="201216662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55155" y="4293096"/>
            <a:ext cx="5540316" cy="2308324"/>
          </a:xfrm>
          <a:prstGeom prst="rect">
            <a:avLst/>
          </a:prstGeom>
          <a:noFill/>
        </p:spPr>
        <p:txBody>
          <a:bodyPr wrap="square" rtlCol="0">
            <a:spAutoFit/>
          </a:bodyPr>
          <a:lstStyle/>
          <a:p>
            <a:pPr marL="342900" indent="-342900">
              <a:buAutoNum type="arabicPeriod"/>
            </a:pPr>
            <a:r>
              <a:rPr lang="en-GB" sz="1600" u="sng" dirty="0" smtClean="0"/>
              <a:t>Comparison</a:t>
            </a:r>
            <a:r>
              <a:rPr lang="en-GB" sz="1600" dirty="0" smtClean="0"/>
              <a:t>: ‘most days’.</a:t>
            </a:r>
          </a:p>
          <a:p>
            <a:pPr marL="342900" indent="-342900">
              <a:buAutoNum type="arabicPeriod"/>
            </a:pPr>
            <a:r>
              <a:rPr lang="en-GB" sz="1600" u="sng" dirty="0" smtClean="0"/>
              <a:t>Comparison</a:t>
            </a:r>
            <a:r>
              <a:rPr lang="en-GB" sz="1600" dirty="0" smtClean="0"/>
              <a:t>: ‘a great deal’.</a:t>
            </a:r>
          </a:p>
          <a:p>
            <a:endParaRPr lang="en-GB" sz="1600" dirty="0"/>
          </a:p>
          <a:p>
            <a:r>
              <a:rPr lang="en-GB" sz="1600" u="sng" dirty="0" smtClean="0"/>
              <a:t>Adjusting for</a:t>
            </a:r>
            <a:r>
              <a:rPr lang="en-GB" sz="1600" dirty="0" smtClean="0"/>
              <a:t>: gender; age; household type; employment; education; long-standing illness; migrant status.</a:t>
            </a:r>
          </a:p>
          <a:p>
            <a:endParaRPr lang="en-GB" sz="1600" dirty="0" smtClean="0"/>
          </a:p>
          <a:p>
            <a:r>
              <a:rPr lang="en-GB" sz="1600" u="sng" dirty="0" smtClean="0"/>
              <a:t>Adjusting  for </a:t>
            </a:r>
            <a:r>
              <a:rPr lang="en-GB" sz="1600" dirty="0" smtClean="0"/>
              <a:t>all other social contacts.</a:t>
            </a:r>
          </a:p>
          <a:p>
            <a:endParaRPr lang="en-GB" sz="1600" dirty="0"/>
          </a:p>
          <a:p>
            <a:r>
              <a:rPr lang="en-GB" sz="1600" u="sng" dirty="0" smtClean="0"/>
              <a:t>Not significant</a:t>
            </a:r>
            <a:r>
              <a:rPr lang="en-GB" sz="1600" dirty="0" smtClean="0"/>
              <a:t>: how many people known in the neighbourhood.</a:t>
            </a:r>
            <a:endParaRPr lang="en-GB" sz="1600" dirty="0"/>
          </a:p>
        </p:txBody>
      </p:sp>
      <p:sp>
        <p:nvSpPr>
          <p:cNvPr id="4" name="Title 3"/>
          <p:cNvSpPr>
            <a:spLocks noGrp="1"/>
          </p:cNvSpPr>
          <p:nvPr>
            <p:ph type="title"/>
          </p:nvPr>
        </p:nvSpPr>
        <p:spPr>
          <a:xfrm>
            <a:off x="0" y="0"/>
            <a:ext cx="9144000" cy="796950"/>
          </a:xfrm>
          <a:solidFill>
            <a:srgbClr val="4BACC6"/>
          </a:solidFill>
        </p:spPr>
        <p:txBody>
          <a:bodyPr/>
          <a:lstStyle/>
          <a:p>
            <a:pPr algn="l"/>
            <a:r>
              <a:rPr lang="en-GB" dirty="0" smtClean="0"/>
              <a:t>Social Contact and Loneliness</a:t>
            </a:r>
            <a:endParaRPr lang="en-GB" dirty="0"/>
          </a:p>
        </p:txBody>
      </p:sp>
      <p:graphicFrame>
        <p:nvGraphicFramePr>
          <p:cNvPr id="5" name="Chart 4"/>
          <p:cNvGraphicFramePr>
            <a:graphicFrameLocks/>
          </p:cNvGraphicFramePr>
          <p:nvPr>
            <p:extLst>
              <p:ext uri="{D42A27DB-BD31-4B8C-83A1-F6EECF244321}">
                <p14:modId xmlns:p14="http://schemas.microsoft.com/office/powerpoint/2010/main" val="1012708793"/>
              </p:ext>
            </p:extLst>
          </p:nvPr>
        </p:nvGraphicFramePr>
        <p:xfrm>
          <a:off x="1897021" y="1124744"/>
          <a:ext cx="5256584" cy="295922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8426167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4" y="2718"/>
            <a:ext cx="9144000" cy="1122026"/>
          </a:xfrm>
          <a:solidFill>
            <a:srgbClr val="4BACC6"/>
          </a:solidFill>
        </p:spPr>
        <p:txBody>
          <a:bodyPr/>
          <a:lstStyle/>
          <a:p>
            <a:pPr algn="l"/>
            <a:r>
              <a:rPr lang="en-GB" dirty="0" smtClean="0"/>
              <a:t>Social Support</a:t>
            </a:r>
            <a:endParaRPr lang="en-GB" dirty="0"/>
          </a:p>
        </p:txBody>
      </p:sp>
      <p:sp>
        <p:nvSpPr>
          <p:cNvPr id="3" name="Content Placeholder 2"/>
          <p:cNvSpPr>
            <a:spLocks noGrp="1"/>
          </p:cNvSpPr>
          <p:nvPr>
            <p:ph idx="1"/>
          </p:nvPr>
        </p:nvSpPr>
        <p:spPr>
          <a:xfrm>
            <a:off x="457200" y="1600200"/>
            <a:ext cx="8686800" cy="4525963"/>
          </a:xfrm>
        </p:spPr>
        <p:txBody>
          <a:bodyPr>
            <a:normAutofit/>
          </a:bodyPr>
          <a:lstStyle/>
          <a:p>
            <a:r>
              <a:rPr lang="en-GB" dirty="0" smtClean="0"/>
              <a:t>How many people could you ask for the following kinds of help, not counting those you live with:</a:t>
            </a:r>
          </a:p>
          <a:p>
            <a:pPr lvl="1"/>
            <a:r>
              <a:rPr lang="en-GB" dirty="0" smtClean="0"/>
              <a:t>To go to the shops for you if you are unwell (</a:t>
            </a:r>
            <a:r>
              <a:rPr lang="en-GB" i="1" dirty="0" smtClean="0"/>
              <a:t>practical</a:t>
            </a:r>
            <a:r>
              <a:rPr lang="en-GB" dirty="0" smtClean="0"/>
              <a:t>)</a:t>
            </a:r>
          </a:p>
          <a:p>
            <a:pPr lvl="1"/>
            <a:r>
              <a:rPr lang="en-GB" dirty="0" smtClean="0"/>
              <a:t>To lend you money to see you through the next few days (</a:t>
            </a:r>
            <a:r>
              <a:rPr lang="en-GB" i="1" dirty="0" smtClean="0"/>
              <a:t>financial</a:t>
            </a:r>
            <a:r>
              <a:rPr lang="en-GB" dirty="0" smtClean="0"/>
              <a:t>)</a:t>
            </a:r>
          </a:p>
          <a:p>
            <a:pPr lvl="1"/>
            <a:r>
              <a:rPr lang="en-GB" dirty="0" smtClean="0"/>
              <a:t>To give you advice and support in a crisis (</a:t>
            </a:r>
            <a:r>
              <a:rPr lang="en-GB" i="1" dirty="0" smtClean="0"/>
              <a:t>emotional</a:t>
            </a:r>
            <a:r>
              <a:rPr lang="en-GB" dirty="0" smtClean="0"/>
              <a:t>)</a:t>
            </a:r>
          </a:p>
          <a:p>
            <a:pPr marL="457200" lvl="1" indent="0">
              <a:buNone/>
            </a:pPr>
            <a:r>
              <a:rPr lang="en-GB" dirty="0" smtClean="0"/>
              <a:t>None; one or two; more than two; would not ask; don’t’ know.</a:t>
            </a:r>
          </a:p>
        </p:txBody>
      </p:sp>
    </p:spTree>
    <p:extLst>
      <p:ext uri="{BB962C8B-B14F-4D97-AF65-F5344CB8AC3E}">
        <p14:creationId xmlns:p14="http://schemas.microsoft.com/office/powerpoint/2010/main" val="215769012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67988" y="4581128"/>
            <a:ext cx="5540316" cy="2062103"/>
          </a:xfrm>
          <a:prstGeom prst="rect">
            <a:avLst/>
          </a:prstGeom>
          <a:noFill/>
        </p:spPr>
        <p:txBody>
          <a:bodyPr wrap="square" rtlCol="0">
            <a:spAutoFit/>
          </a:bodyPr>
          <a:lstStyle/>
          <a:p>
            <a:r>
              <a:rPr lang="en-GB" sz="1600" u="sng" dirty="0" smtClean="0">
                <a:solidFill>
                  <a:prstClr val="black"/>
                </a:solidFill>
              </a:rPr>
              <a:t>Comparison</a:t>
            </a:r>
            <a:r>
              <a:rPr lang="en-GB" sz="1600" dirty="0" smtClean="0">
                <a:solidFill>
                  <a:prstClr val="black"/>
                </a:solidFill>
              </a:rPr>
              <a:t>: ‘more than two people’.</a:t>
            </a:r>
          </a:p>
          <a:p>
            <a:pPr marL="342900" indent="-342900">
              <a:buFontTx/>
              <a:buAutoNum type="arabicPeriod"/>
            </a:pPr>
            <a:endParaRPr lang="en-GB" sz="1600" dirty="0">
              <a:solidFill>
                <a:prstClr val="black"/>
              </a:solidFill>
            </a:endParaRPr>
          </a:p>
          <a:p>
            <a:r>
              <a:rPr lang="en-GB" sz="1600" u="sng" dirty="0" smtClean="0">
                <a:solidFill>
                  <a:prstClr val="black"/>
                </a:solidFill>
              </a:rPr>
              <a:t>Adjusting for</a:t>
            </a:r>
            <a:r>
              <a:rPr lang="en-GB" sz="1600" dirty="0" smtClean="0">
                <a:solidFill>
                  <a:prstClr val="black"/>
                </a:solidFill>
              </a:rPr>
              <a:t>: gender; age; household type; employment; education; long-standing illness; migrant status.</a:t>
            </a:r>
          </a:p>
          <a:p>
            <a:endParaRPr lang="en-GB" sz="1600" dirty="0">
              <a:solidFill>
                <a:prstClr val="black"/>
              </a:solidFill>
            </a:endParaRPr>
          </a:p>
          <a:p>
            <a:r>
              <a:rPr lang="en-GB" sz="1600" u="sng" dirty="0" smtClean="0">
                <a:solidFill>
                  <a:prstClr val="black"/>
                </a:solidFill>
              </a:rPr>
              <a:t>Adjusting for </a:t>
            </a:r>
            <a:r>
              <a:rPr lang="en-GB" sz="1600" dirty="0" smtClean="0">
                <a:solidFill>
                  <a:prstClr val="black"/>
                </a:solidFill>
              </a:rPr>
              <a:t>all other forms of social support.</a:t>
            </a:r>
          </a:p>
          <a:p>
            <a:endParaRPr lang="en-GB" sz="1600" dirty="0">
              <a:solidFill>
                <a:prstClr val="black"/>
              </a:solidFill>
            </a:endParaRPr>
          </a:p>
          <a:p>
            <a:r>
              <a:rPr lang="en-GB" sz="1600" u="sng" dirty="0" smtClean="0">
                <a:solidFill>
                  <a:prstClr val="black"/>
                </a:solidFill>
              </a:rPr>
              <a:t>Not significant</a:t>
            </a:r>
            <a:r>
              <a:rPr lang="en-GB" sz="1600" dirty="0" smtClean="0">
                <a:solidFill>
                  <a:prstClr val="black"/>
                </a:solidFill>
              </a:rPr>
              <a:t>: financial support. </a:t>
            </a:r>
            <a:endParaRPr lang="en-GB" sz="1600" dirty="0">
              <a:solidFill>
                <a:prstClr val="black"/>
              </a:solidFill>
            </a:endParaRPr>
          </a:p>
        </p:txBody>
      </p:sp>
      <p:sp>
        <p:nvSpPr>
          <p:cNvPr id="4" name="Title 3"/>
          <p:cNvSpPr>
            <a:spLocks noGrp="1"/>
          </p:cNvSpPr>
          <p:nvPr>
            <p:ph type="title"/>
          </p:nvPr>
        </p:nvSpPr>
        <p:spPr>
          <a:xfrm>
            <a:off x="0" y="13149"/>
            <a:ext cx="9144000" cy="796950"/>
          </a:xfrm>
          <a:solidFill>
            <a:srgbClr val="4BACC6"/>
          </a:solidFill>
        </p:spPr>
        <p:txBody>
          <a:bodyPr/>
          <a:lstStyle/>
          <a:p>
            <a:pPr algn="l"/>
            <a:r>
              <a:rPr lang="en-GB" dirty="0" smtClean="0"/>
              <a:t>Social Support and Loneliness</a:t>
            </a:r>
            <a:endParaRPr lang="en-GB" dirty="0"/>
          </a:p>
        </p:txBody>
      </p:sp>
      <p:graphicFrame>
        <p:nvGraphicFramePr>
          <p:cNvPr id="5" name="Chart 4"/>
          <p:cNvGraphicFramePr>
            <a:graphicFrameLocks/>
          </p:cNvGraphicFramePr>
          <p:nvPr>
            <p:extLst>
              <p:ext uri="{D42A27DB-BD31-4B8C-83A1-F6EECF244321}">
                <p14:modId xmlns:p14="http://schemas.microsoft.com/office/powerpoint/2010/main" val="1246290690"/>
              </p:ext>
            </p:extLst>
          </p:nvPr>
        </p:nvGraphicFramePr>
        <p:xfrm>
          <a:off x="1918982" y="1598441"/>
          <a:ext cx="5238328" cy="29557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0752412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06974"/>
            <a:ext cx="9144000" cy="1122026"/>
          </a:xfrm>
          <a:solidFill>
            <a:srgbClr val="4BACC6"/>
          </a:solidFill>
        </p:spPr>
        <p:txBody>
          <a:bodyPr>
            <a:normAutofit fontScale="90000"/>
          </a:bodyPr>
          <a:lstStyle/>
          <a:p>
            <a:pPr algn="l"/>
            <a:r>
              <a:rPr lang="en-GB" dirty="0" smtClean="0"/>
              <a:t>Environmental Influences on Loneliness</a:t>
            </a:r>
            <a:endParaRPr lang="en-GB" dirty="0"/>
          </a:p>
        </p:txBody>
      </p:sp>
    </p:spTree>
    <p:extLst>
      <p:ext uri="{BB962C8B-B14F-4D97-AF65-F5344CB8AC3E}">
        <p14:creationId xmlns:p14="http://schemas.microsoft.com/office/powerpoint/2010/main" val="218975932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4" y="2718"/>
            <a:ext cx="9144000" cy="1122026"/>
          </a:xfrm>
          <a:solidFill>
            <a:srgbClr val="4BACC6"/>
          </a:solidFill>
        </p:spPr>
        <p:txBody>
          <a:bodyPr/>
          <a:lstStyle/>
          <a:p>
            <a:pPr algn="l"/>
            <a:r>
              <a:rPr lang="en-GB" dirty="0" smtClean="0"/>
              <a:t>Neighbourhood Environment</a:t>
            </a:r>
            <a:endParaRPr lang="en-GB" dirty="0"/>
          </a:p>
        </p:txBody>
      </p:sp>
      <p:sp>
        <p:nvSpPr>
          <p:cNvPr id="3" name="Content Placeholder 2"/>
          <p:cNvSpPr>
            <a:spLocks noGrp="1"/>
          </p:cNvSpPr>
          <p:nvPr>
            <p:ph idx="1"/>
          </p:nvPr>
        </p:nvSpPr>
        <p:spPr>
          <a:xfrm>
            <a:off x="457200" y="1600200"/>
            <a:ext cx="8686800" cy="4525963"/>
          </a:xfrm>
        </p:spPr>
        <p:txBody>
          <a:bodyPr>
            <a:normAutofit fontScale="92500" lnSpcReduction="10000"/>
          </a:bodyPr>
          <a:lstStyle/>
          <a:p>
            <a:r>
              <a:rPr lang="en-GB" dirty="0" smtClean="0"/>
              <a:t>‘How would you rate the quality of your neighbourhood in terms of the following:’</a:t>
            </a:r>
          </a:p>
          <a:p>
            <a:pPr lvl="1"/>
            <a:r>
              <a:rPr lang="en-GB" dirty="0" smtClean="0"/>
              <a:t>Attractive buildings;</a:t>
            </a:r>
          </a:p>
          <a:p>
            <a:pPr lvl="1"/>
            <a:r>
              <a:rPr lang="en-GB" dirty="0" smtClean="0"/>
              <a:t>Attractive environment;</a:t>
            </a:r>
          </a:p>
          <a:p>
            <a:pPr lvl="1"/>
            <a:r>
              <a:rPr lang="en-GB" dirty="0" smtClean="0"/>
              <a:t>Quiet and peaceful environment;</a:t>
            </a:r>
          </a:p>
          <a:p>
            <a:pPr lvl="1"/>
            <a:r>
              <a:rPr lang="en-GB" dirty="0" smtClean="0"/>
              <a:t>Parks and open spaces;</a:t>
            </a:r>
          </a:p>
          <a:p>
            <a:pPr lvl="1"/>
            <a:r>
              <a:rPr lang="en-GB" dirty="0" smtClean="0"/>
              <a:t>Street lighting;</a:t>
            </a:r>
          </a:p>
          <a:p>
            <a:pPr lvl="1"/>
            <a:r>
              <a:rPr lang="en-GB" dirty="0" smtClean="0"/>
              <a:t>Paths and pavements.</a:t>
            </a:r>
          </a:p>
          <a:p>
            <a:pPr marL="0" indent="0">
              <a:buNone/>
            </a:pPr>
            <a:r>
              <a:rPr lang="en-GB" dirty="0" smtClean="0"/>
              <a:t>Very good; good; neither good nor bad; fairly poor; very poor.</a:t>
            </a:r>
          </a:p>
        </p:txBody>
      </p:sp>
    </p:spTree>
    <p:extLst>
      <p:ext uri="{BB962C8B-B14F-4D97-AF65-F5344CB8AC3E}">
        <p14:creationId xmlns:p14="http://schemas.microsoft.com/office/powerpoint/2010/main" val="31442275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4" y="2718"/>
            <a:ext cx="9144000" cy="1122026"/>
          </a:xfrm>
          <a:solidFill>
            <a:srgbClr val="4BACC6"/>
          </a:solidFill>
        </p:spPr>
        <p:txBody>
          <a:bodyPr/>
          <a:lstStyle/>
          <a:p>
            <a:pPr algn="l"/>
            <a:r>
              <a:rPr lang="en-GB" dirty="0" smtClean="0"/>
              <a:t>Use of Neighbourhood</a:t>
            </a:r>
            <a:endParaRPr lang="en-GB" dirty="0"/>
          </a:p>
        </p:txBody>
      </p:sp>
      <p:sp>
        <p:nvSpPr>
          <p:cNvPr id="3" name="Content Placeholder 2"/>
          <p:cNvSpPr>
            <a:spLocks noGrp="1"/>
          </p:cNvSpPr>
          <p:nvPr>
            <p:ph idx="1"/>
          </p:nvPr>
        </p:nvSpPr>
        <p:spPr>
          <a:xfrm>
            <a:off x="457200" y="1600200"/>
            <a:ext cx="8686800" cy="4525963"/>
          </a:xfrm>
        </p:spPr>
        <p:txBody>
          <a:bodyPr>
            <a:normAutofit/>
          </a:bodyPr>
          <a:lstStyle/>
          <a:p>
            <a:r>
              <a:rPr lang="en-GB" dirty="0" smtClean="0"/>
              <a:t>‘On how many days in the last week, did you walk in your neighbourhood for at least 20 minutes at a time?’ (0 to 7)</a:t>
            </a:r>
          </a:p>
          <a:p>
            <a:r>
              <a:rPr lang="en-GB" dirty="0" smtClean="0"/>
              <a:t>‘Do you take part in any social clubs, associations, church groups or similar?’ (yes/no)</a:t>
            </a:r>
          </a:p>
          <a:p>
            <a:r>
              <a:rPr lang="en-GB" dirty="0" smtClean="0"/>
              <a:t>In the last seven days, which of these amenities did you use within and outside your local area?’:</a:t>
            </a:r>
          </a:p>
          <a:p>
            <a:pPr marL="400050" lvl="1" indent="0">
              <a:buNone/>
            </a:pPr>
            <a:r>
              <a:rPr lang="en-GB" dirty="0" smtClean="0"/>
              <a:t>Eleven items listed, e.g. gym; post office; grocers; park.</a:t>
            </a:r>
          </a:p>
        </p:txBody>
      </p:sp>
    </p:spTree>
    <p:extLst>
      <p:ext uri="{BB962C8B-B14F-4D97-AF65-F5344CB8AC3E}">
        <p14:creationId xmlns:p14="http://schemas.microsoft.com/office/powerpoint/2010/main" val="177579250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64582" y="4221088"/>
            <a:ext cx="5540316" cy="2800767"/>
          </a:xfrm>
          <a:prstGeom prst="rect">
            <a:avLst/>
          </a:prstGeom>
          <a:noFill/>
        </p:spPr>
        <p:txBody>
          <a:bodyPr wrap="square" rtlCol="0">
            <a:spAutoFit/>
          </a:bodyPr>
          <a:lstStyle/>
          <a:p>
            <a:r>
              <a:rPr lang="en-GB" sz="1600" u="sng" dirty="0" smtClean="0">
                <a:solidFill>
                  <a:prstClr val="black"/>
                </a:solidFill>
              </a:rPr>
              <a:t>Comparisons: </a:t>
            </a:r>
            <a:r>
              <a:rPr lang="en-GB" sz="1600" dirty="0" smtClean="0">
                <a:solidFill>
                  <a:prstClr val="black"/>
                </a:solidFill>
              </a:rPr>
              <a:t>all six items rated  as ‘good’; use three or more local amenities.</a:t>
            </a:r>
          </a:p>
          <a:p>
            <a:endParaRPr lang="en-GB" sz="1600" dirty="0">
              <a:solidFill>
                <a:prstClr val="black"/>
              </a:solidFill>
            </a:endParaRPr>
          </a:p>
          <a:p>
            <a:r>
              <a:rPr lang="en-GB" sz="1600" u="sng" dirty="0" smtClean="0">
                <a:solidFill>
                  <a:prstClr val="black"/>
                </a:solidFill>
              </a:rPr>
              <a:t>Adjusting for</a:t>
            </a:r>
            <a:r>
              <a:rPr lang="en-GB" sz="1600" dirty="0" smtClean="0">
                <a:solidFill>
                  <a:prstClr val="black"/>
                </a:solidFill>
              </a:rPr>
              <a:t>: gender; age; household type; employment; education; long-standing illness; migrant status.</a:t>
            </a:r>
          </a:p>
          <a:p>
            <a:endParaRPr lang="en-GB" sz="1600" dirty="0">
              <a:solidFill>
                <a:prstClr val="black"/>
              </a:solidFill>
            </a:endParaRPr>
          </a:p>
          <a:p>
            <a:r>
              <a:rPr lang="en-GB" sz="1600" u="sng" dirty="0" smtClean="0">
                <a:solidFill>
                  <a:prstClr val="black"/>
                </a:solidFill>
              </a:rPr>
              <a:t>Adjusting for </a:t>
            </a:r>
            <a:r>
              <a:rPr lang="en-GB" sz="1600" dirty="0" smtClean="0">
                <a:solidFill>
                  <a:prstClr val="black"/>
                </a:solidFill>
              </a:rPr>
              <a:t>all other social neighbourhood factors.</a:t>
            </a:r>
          </a:p>
          <a:p>
            <a:endParaRPr lang="en-GB" sz="1600" dirty="0">
              <a:solidFill>
                <a:prstClr val="black"/>
              </a:solidFill>
            </a:endParaRPr>
          </a:p>
          <a:p>
            <a:r>
              <a:rPr lang="en-GB" sz="1600" u="sng" dirty="0" smtClean="0">
                <a:solidFill>
                  <a:prstClr val="black"/>
                </a:solidFill>
              </a:rPr>
              <a:t>Not significant</a:t>
            </a:r>
            <a:r>
              <a:rPr lang="en-GB" sz="1600" dirty="0" smtClean="0">
                <a:solidFill>
                  <a:prstClr val="black"/>
                </a:solidFill>
              </a:rPr>
              <a:t>: days walked around the neighbourhood; participation in clubs; use of non-local amenities.</a:t>
            </a:r>
          </a:p>
          <a:p>
            <a:endParaRPr lang="en-GB" sz="1600" dirty="0">
              <a:solidFill>
                <a:prstClr val="black"/>
              </a:solidFill>
            </a:endParaRPr>
          </a:p>
        </p:txBody>
      </p:sp>
      <p:sp>
        <p:nvSpPr>
          <p:cNvPr id="4" name="Title 3"/>
          <p:cNvSpPr>
            <a:spLocks noGrp="1"/>
          </p:cNvSpPr>
          <p:nvPr>
            <p:ph type="title"/>
          </p:nvPr>
        </p:nvSpPr>
        <p:spPr>
          <a:xfrm>
            <a:off x="0" y="13149"/>
            <a:ext cx="9144000" cy="796950"/>
          </a:xfrm>
          <a:solidFill>
            <a:srgbClr val="4BACC6"/>
          </a:solidFill>
        </p:spPr>
        <p:txBody>
          <a:bodyPr>
            <a:normAutofit/>
          </a:bodyPr>
          <a:lstStyle/>
          <a:p>
            <a:pPr algn="l"/>
            <a:r>
              <a:rPr lang="en-GB" dirty="0" smtClean="0"/>
              <a:t>Neighbourhood and Loneliness</a:t>
            </a:r>
            <a:endParaRPr lang="en-GB" dirty="0"/>
          </a:p>
        </p:txBody>
      </p:sp>
      <p:graphicFrame>
        <p:nvGraphicFramePr>
          <p:cNvPr id="5" name="Chart 4"/>
          <p:cNvGraphicFramePr>
            <a:graphicFrameLocks/>
          </p:cNvGraphicFramePr>
          <p:nvPr>
            <p:extLst>
              <p:ext uri="{D42A27DB-BD31-4B8C-83A1-F6EECF244321}">
                <p14:modId xmlns:p14="http://schemas.microsoft.com/office/powerpoint/2010/main" val="2594401919"/>
              </p:ext>
            </p:extLst>
          </p:nvPr>
        </p:nvGraphicFramePr>
        <p:xfrm>
          <a:off x="1932950" y="1052736"/>
          <a:ext cx="5203580" cy="295922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970321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4" y="2718"/>
            <a:ext cx="9144000" cy="1122026"/>
          </a:xfrm>
          <a:solidFill>
            <a:srgbClr val="4BACC6"/>
          </a:solidFill>
        </p:spPr>
        <p:txBody>
          <a:bodyPr/>
          <a:lstStyle/>
          <a:p>
            <a:pPr algn="l"/>
            <a:r>
              <a:rPr lang="en-GB" dirty="0" smtClean="0"/>
              <a:t>What is Loneliness?</a:t>
            </a:r>
            <a:endParaRPr lang="en-GB" dirty="0"/>
          </a:p>
        </p:txBody>
      </p:sp>
      <p:sp>
        <p:nvSpPr>
          <p:cNvPr id="3" name="Content Placeholder 2"/>
          <p:cNvSpPr>
            <a:spLocks noGrp="1"/>
          </p:cNvSpPr>
          <p:nvPr>
            <p:ph idx="1"/>
          </p:nvPr>
        </p:nvSpPr>
        <p:spPr>
          <a:xfrm>
            <a:off x="457200" y="1600200"/>
            <a:ext cx="8229600" cy="4925144"/>
          </a:xfrm>
        </p:spPr>
        <p:txBody>
          <a:bodyPr>
            <a:normAutofit fontScale="77500" lnSpcReduction="20000"/>
          </a:bodyPr>
          <a:lstStyle/>
          <a:p>
            <a:r>
              <a:rPr lang="en-GB" u="sng" dirty="0" smtClean="0"/>
              <a:t>Solitude</a:t>
            </a:r>
            <a:r>
              <a:rPr lang="en-GB" dirty="0" smtClean="0"/>
              <a:t>: </a:t>
            </a:r>
          </a:p>
          <a:p>
            <a:pPr marL="400050" lvl="1" indent="0">
              <a:buNone/>
            </a:pPr>
            <a:r>
              <a:rPr lang="en-GB" dirty="0" smtClean="0"/>
              <a:t>Choosing to spend time alone. Associated with self-discovery, connecting with one’s feelings, and creativity.</a:t>
            </a:r>
          </a:p>
          <a:p>
            <a:r>
              <a:rPr lang="en-GB" u="sng" dirty="0" smtClean="0"/>
              <a:t>Isolation</a:t>
            </a:r>
            <a:r>
              <a:rPr lang="en-GB" dirty="0" smtClean="0"/>
              <a:t>: </a:t>
            </a:r>
          </a:p>
          <a:p>
            <a:pPr marL="400050" lvl="1" indent="0">
              <a:buNone/>
            </a:pPr>
            <a:r>
              <a:rPr lang="en-GB" dirty="0" smtClean="0"/>
              <a:t>Not having other people in your immediate surroundings. </a:t>
            </a:r>
          </a:p>
          <a:p>
            <a:r>
              <a:rPr lang="en-GB" u="sng" dirty="0" smtClean="0"/>
              <a:t>Loneliness</a:t>
            </a:r>
            <a:r>
              <a:rPr lang="en-GB" dirty="0" smtClean="0"/>
              <a:t>:</a:t>
            </a:r>
          </a:p>
          <a:p>
            <a:pPr marL="400050" lvl="1" indent="0">
              <a:buNone/>
            </a:pPr>
            <a:r>
              <a:rPr lang="en-GB" dirty="0" smtClean="0"/>
              <a:t>“A distressed emotional response to the difference between the social relationships you desire and those you experience.” (Age Scotland)</a:t>
            </a:r>
          </a:p>
          <a:p>
            <a:pPr marL="400050" lvl="1" indent="0">
              <a:buNone/>
            </a:pPr>
            <a:r>
              <a:rPr lang="en-GB" dirty="0" smtClean="0"/>
              <a:t>The feeling of being on one’s own, associated </a:t>
            </a:r>
            <a:r>
              <a:rPr lang="en-GB" dirty="0" err="1" smtClean="0"/>
              <a:t>withi</a:t>
            </a:r>
            <a:r>
              <a:rPr lang="en-GB" dirty="0" smtClean="0"/>
              <a:t> not having sufficient intimate and/or other contacts, or contacts of the right type.” (Kearns et al 2014)</a:t>
            </a:r>
          </a:p>
          <a:p>
            <a:pPr marL="400050" lvl="1" indent="0">
              <a:buNone/>
            </a:pPr>
            <a:endParaRPr lang="en-GB" b="1" dirty="0" smtClean="0"/>
          </a:p>
          <a:p>
            <a:pPr marL="400050" lvl="1" indent="0">
              <a:buNone/>
            </a:pPr>
            <a:r>
              <a:rPr lang="en-GB" b="1" dirty="0" smtClean="0"/>
              <a:t>A vicious circle</a:t>
            </a:r>
            <a:r>
              <a:rPr lang="en-GB" dirty="0" smtClean="0"/>
              <a:t>: lonely people lose confidence and withdraw more from social </a:t>
            </a:r>
            <a:r>
              <a:rPr lang="en-GB" dirty="0" err="1" smtClean="0"/>
              <a:t>engagment</a:t>
            </a:r>
            <a:r>
              <a:rPr lang="en-GB" dirty="0" smtClean="0"/>
              <a:t>.</a:t>
            </a:r>
            <a:endParaRPr lang="en-GB" dirty="0"/>
          </a:p>
        </p:txBody>
      </p:sp>
    </p:spTree>
    <p:extLst>
      <p:ext uri="{BB962C8B-B14F-4D97-AF65-F5344CB8AC3E}">
        <p14:creationId xmlns:p14="http://schemas.microsoft.com/office/powerpoint/2010/main" val="296432180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4BACC6"/>
          </a:solidFill>
        </p:spPr>
        <p:txBody>
          <a:bodyPr/>
          <a:lstStyle/>
          <a:p>
            <a:pPr algn="l"/>
            <a:r>
              <a:rPr lang="en-GB" dirty="0" smtClean="0"/>
              <a:t>Social Environment </a:t>
            </a:r>
            <a:endParaRPr lang="en-GB" dirty="0"/>
          </a:p>
        </p:txBody>
      </p:sp>
      <p:sp>
        <p:nvSpPr>
          <p:cNvPr id="2" name="Content Placeholder 1"/>
          <p:cNvSpPr>
            <a:spLocks noGrp="1"/>
          </p:cNvSpPr>
          <p:nvPr>
            <p:ph idx="1"/>
          </p:nvPr>
        </p:nvSpPr>
        <p:spPr>
          <a:xfrm>
            <a:off x="323528" y="1600200"/>
            <a:ext cx="8784976" cy="4525963"/>
          </a:xfrm>
        </p:spPr>
        <p:txBody>
          <a:bodyPr>
            <a:normAutofit lnSpcReduction="10000"/>
          </a:bodyPr>
          <a:lstStyle/>
          <a:p>
            <a:r>
              <a:rPr lang="en-GB" u="sng" dirty="0" smtClean="0"/>
              <a:t>Belonging</a:t>
            </a:r>
            <a:r>
              <a:rPr lang="en-GB" dirty="0" smtClean="0"/>
              <a:t>: ‘To what extent do you feel part of the community?’</a:t>
            </a:r>
          </a:p>
          <a:p>
            <a:r>
              <a:rPr lang="en-GB" u="sng" dirty="0" smtClean="0"/>
              <a:t>Safety</a:t>
            </a:r>
            <a:r>
              <a:rPr lang="en-GB" dirty="0" smtClean="0"/>
              <a:t>: ‘Do you think each of the following is a problem in your local neighbourhood?’ (10 items)</a:t>
            </a:r>
          </a:p>
          <a:p>
            <a:r>
              <a:rPr lang="en-GB" dirty="0" smtClean="0"/>
              <a:t>‘How safe would you feel walking alone in this neighbourhood after dark?’</a:t>
            </a:r>
          </a:p>
          <a:p>
            <a:r>
              <a:rPr lang="en-GB" u="sng" dirty="0" smtClean="0"/>
              <a:t>Trust</a:t>
            </a:r>
            <a:r>
              <a:rPr lang="en-GB" dirty="0" smtClean="0"/>
              <a:t>: ‘Is it likely that someone would intervene if a group of youths were harassing someone in the local area?’</a:t>
            </a:r>
            <a:endParaRPr lang="en-GB" dirty="0"/>
          </a:p>
        </p:txBody>
      </p:sp>
    </p:spTree>
    <p:extLst>
      <p:ext uri="{BB962C8B-B14F-4D97-AF65-F5344CB8AC3E}">
        <p14:creationId xmlns:p14="http://schemas.microsoft.com/office/powerpoint/2010/main" val="60811131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67988" y="4581128"/>
            <a:ext cx="5540316" cy="2308324"/>
          </a:xfrm>
          <a:prstGeom prst="rect">
            <a:avLst/>
          </a:prstGeom>
          <a:noFill/>
        </p:spPr>
        <p:txBody>
          <a:bodyPr wrap="square" rtlCol="0">
            <a:spAutoFit/>
          </a:bodyPr>
          <a:lstStyle/>
          <a:p>
            <a:r>
              <a:rPr lang="en-GB" sz="1600" u="sng" dirty="0" smtClean="0">
                <a:solidFill>
                  <a:prstClr val="black"/>
                </a:solidFill>
              </a:rPr>
              <a:t>Comparisons</a:t>
            </a:r>
            <a:r>
              <a:rPr lang="en-GB" sz="1600" dirty="0" smtClean="0">
                <a:solidFill>
                  <a:prstClr val="black"/>
                </a:solidFill>
              </a:rPr>
              <a:t>: feel part of the community ‘a great deal’; know most/many people; no anti-social behaviour identified; agree that neighbours would intervene; feel safe walking at night.</a:t>
            </a:r>
          </a:p>
          <a:p>
            <a:pPr marL="342900" indent="-342900">
              <a:buFontTx/>
              <a:buAutoNum type="arabicPeriod"/>
            </a:pPr>
            <a:endParaRPr lang="en-GB" sz="1600" dirty="0">
              <a:solidFill>
                <a:prstClr val="black"/>
              </a:solidFill>
            </a:endParaRPr>
          </a:p>
          <a:p>
            <a:r>
              <a:rPr lang="en-GB" sz="1600" u="sng" dirty="0" smtClean="0">
                <a:solidFill>
                  <a:prstClr val="black"/>
                </a:solidFill>
              </a:rPr>
              <a:t>Adjusting for</a:t>
            </a:r>
            <a:r>
              <a:rPr lang="en-GB" sz="1600" dirty="0" smtClean="0">
                <a:solidFill>
                  <a:prstClr val="black"/>
                </a:solidFill>
              </a:rPr>
              <a:t>: gender; age; household type; employment; education; long-standing illness; migrant status.</a:t>
            </a:r>
          </a:p>
          <a:p>
            <a:endParaRPr lang="en-GB" sz="1600" dirty="0">
              <a:solidFill>
                <a:prstClr val="black"/>
              </a:solidFill>
            </a:endParaRPr>
          </a:p>
          <a:p>
            <a:r>
              <a:rPr lang="en-GB" sz="1600" u="sng" dirty="0" smtClean="0">
                <a:solidFill>
                  <a:prstClr val="black"/>
                </a:solidFill>
              </a:rPr>
              <a:t>Adjusting for </a:t>
            </a:r>
            <a:r>
              <a:rPr lang="en-GB" sz="1600" dirty="0" smtClean="0">
                <a:solidFill>
                  <a:prstClr val="black"/>
                </a:solidFill>
              </a:rPr>
              <a:t>all other social environment factors.</a:t>
            </a:r>
          </a:p>
          <a:p>
            <a:endParaRPr lang="en-GB" sz="1600" dirty="0">
              <a:solidFill>
                <a:prstClr val="black"/>
              </a:solidFill>
            </a:endParaRPr>
          </a:p>
        </p:txBody>
      </p:sp>
      <p:sp>
        <p:nvSpPr>
          <p:cNvPr id="4" name="Title 3"/>
          <p:cNvSpPr>
            <a:spLocks noGrp="1"/>
          </p:cNvSpPr>
          <p:nvPr>
            <p:ph type="title"/>
          </p:nvPr>
        </p:nvSpPr>
        <p:spPr>
          <a:xfrm>
            <a:off x="0" y="13149"/>
            <a:ext cx="9144000" cy="796950"/>
          </a:xfrm>
          <a:solidFill>
            <a:srgbClr val="4BACC6"/>
          </a:solidFill>
        </p:spPr>
        <p:txBody>
          <a:bodyPr/>
          <a:lstStyle/>
          <a:p>
            <a:pPr algn="l"/>
            <a:r>
              <a:rPr lang="en-GB" dirty="0" smtClean="0"/>
              <a:t>Social Environment and Loneliness</a:t>
            </a:r>
            <a:endParaRPr lang="en-GB" dirty="0"/>
          </a:p>
        </p:txBody>
      </p:sp>
      <p:graphicFrame>
        <p:nvGraphicFramePr>
          <p:cNvPr id="6" name="Chart 5"/>
          <p:cNvGraphicFramePr>
            <a:graphicFrameLocks/>
          </p:cNvGraphicFramePr>
          <p:nvPr>
            <p:extLst>
              <p:ext uri="{D42A27DB-BD31-4B8C-83A1-F6EECF244321}">
                <p14:modId xmlns:p14="http://schemas.microsoft.com/office/powerpoint/2010/main" val="955590656"/>
              </p:ext>
            </p:extLst>
          </p:nvPr>
        </p:nvGraphicFramePr>
        <p:xfrm>
          <a:off x="1938059" y="1268760"/>
          <a:ext cx="5200174" cy="30772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0292111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06974"/>
            <a:ext cx="9144000" cy="1122026"/>
          </a:xfrm>
          <a:solidFill>
            <a:srgbClr val="4BACC6"/>
          </a:solidFill>
        </p:spPr>
        <p:txBody>
          <a:bodyPr>
            <a:normAutofit/>
          </a:bodyPr>
          <a:lstStyle/>
          <a:p>
            <a:pPr algn="l"/>
            <a:r>
              <a:rPr lang="en-GB" dirty="0" smtClean="0"/>
              <a:t>Implications of the Findings</a:t>
            </a:r>
            <a:endParaRPr lang="en-GB" dirty="0"/>
          </a:p>
        </p:txBody>
      </p:sp>
    </p:spTree>
    <p:extLst>
      <p:ext uri="{BB962C8B-B14F-4D97-AF65-F5344CB8AC3E}">
        <p14:creationId xmlns:p14="http://schemas.microsoft.com/office/powerpoint/2010/main" val="108536626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4" y="2718"/>
            <a:ext cx="9144000" cy="1122026"/>
          </a:xfrm>
          <a:solidFill>
            <a:srgbClr val="4BACC6"/>
          </a:solidFill>
        </p:spPr>
        <p:txBody>
          <a:bodyPr/>
          <a:lstStyle/>
          <a:p>
            <a:pPr algn="l"/>
            <a:r>
              <a:rPr lang="en-GB" dirty="0" smtClean="0"/>
              <a:t>Supporting Individuals</a:t>
            </a:r>
            <a:endParaRPr lang="en-GB" dirty="0"/>
          </a:p>
        </p:txBody>
      </p:sp>
      <p:sp>
        <p:nvSpPr>
          <p:cNvPr id="3" name="Content Placeholder 2"/>
          <p:cNvSpPr>
            <a:spLocks noGrp="1"/>
          </p:cNvSpPr>
          <p:nvPr>
            <p:ph idx="1"/>
          </p:nvPr>
        </p:nvSpPr>
        <p:spPr>
          <a:xfrm>
            <a:off x="179512" y="1600200"/>
            <a:ext cx="8964488" cy="5141168"/>
          </a:xfrm>
        </p:spPr>
        <p:txBody>
          <a:bodyPr>
            <a:normAutofit fontScale="92500" lnSpcReduction="20000"/>
          </a:bodyPr>
          <a:lstStyle/>
          <a:p>
            <a:r>
              <a:rPr lang="en-GB" dirty="0" smtClean="0"/>
              <a:t>Loneliness is common but the sufferers are hidden.</a:t>
            </a:r>
          </a:p>
          <a:p>
            <a:r>
              <a:rPr lang="en-GB" dirty="0"/>
              <a:t>People in deprived areas experience a lot of Stressful Life Events that they struggle to cope </a:t>
            </a:r>
            <a:r>
              <a:rPr lang="en-GB" dirty="0" smtClean="0"/>
              <a:t>with, and which can trigger or exacerbate loneliness.</a:t>
            </a:r>
            <a:endParaRPr lang="en-GB" dirty="0"/>
          </a:p>
          <a:p>
            <a:r>
              <a:rPr lang="en-GB" dirty="0" smtClean="0"/>
              <a:t>There is a need to identify lonely, socially excluded individuals, including those often living alone, with long-term illnesses and mental health problems. </a:t>
            </a:r>
          </a:p>
          <a:p>
            <a:r>
              <a:rPr lang="en-GB" dirty="0" smtClean="0"/>
              <a:t>They can be vulnerable, lacking in confidence, and fearful of social stigma.</a:t>
            </a:r>
          </a:p>
          <a:p>
            <a:r>
              <a:rPr lang="en-GB" dirty="0" smtClean="0"/>
              <a:t>This is a task for: social landlords; other community members; public/social services.</a:t>
            </a:r>
          </a:p>
          <a:p>
            <a:r>
              <a:rPr lang="en-GB" dirty="0"/>
              <a:t>Better inter-sectoral partnerships are </a:t>
            </a:r>
            <a:r>
              <a:rPr lang="en-GB" dirty="0" smtClean="0"/>
              <a:t>required</a:t>
            </a:r>
            <a:endParaRPr lang="en-GB" dirty="0"/>
          </a:p>
        </p:txBody>
      </p:sp>
    </p:spTree>
    <p:extLst>
      <p:ext uri="{BB962C8B-B14F-4D97-AF65-F5344CB8AC3E}">
        <p14:creationId xmlns:p14="http://schemas.microsoft.com/office/powerpoint/2010/main" val="3545156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4" y="2718"/>
            <a:ext cx="9144000" cy="1122026"/>
          </a:xfrm>
          <a:solidFill>
            <a:srgbClr val="4BACC6"/>
          </a:solidFill>
        </p:spPr>
        <p:txBody>
          <a:bodyPr/>
          <a:lstStyle/>
          <a:p>
            <a:pPr algn="l"/>
            <a:r>
              <a:rPr lang="en-GB" dirty="0" smtClean="0"/>
              <a:t>Neighbourhood Quality</a:t>
            </a:r>
            <a:endParaRPr lang="en-GB" dirty="0"/>
          </a:p>
        </p:txBody>
      </p:sp>
      <p:sp>
        <p:nvSpPr>
          <p:cNvPr id="3" name="Content Placeholder 2"/>
          <p:cNvSpPr>
            <a:spLocks noGrp="1"/>
          </p:cNvSpPr>
          <p:nvPr>
            <p:ph idx="1"/>
          </p:nvPr>
        </p:nvSpPr>
        <p:spPr>
          <a:xfrm>
            <a:off x="179512" y="1600200"/>
            <a:ext cx="8964488" cy="4525963"/>
          </a:xfrm>
        </p:spPr>
        <p:txBody>
          <a:bodyPr>
            <a:normAutofit lnSpcReduction="10000"/>
          </a:bodyPr>
          <a:lstStyle/>
          <a:p>
            <a:r>
              <a:rPr lang="en-GB" dirty="0" smtClean="0"/>
              <a:t>A poor quality environment may affect someone’s mood and/or support lower levels of social activity.  Both can feed into feelings of loneliness.</a:t>
            </a:r>
          </a:p>
          <a:p>
            <a:r>
              <a:rPr lang="en-GB" dirty="0" smtClean="0"/>
              <a:t>Good </a:t>
            </a:r>
            <a:r>
              <a:rPr lang="en-GB" b="1" i="1" dirty="0" smtClean="0"/>
              <a:t>quality</a:t>
            </a:r>
            <a:r>
              <a:rPr lang="en-GB" dirty="0" smtClean="0"/>
              <a:t> neighbourhood design, attractive materials, plus ongoing </a:t>
            </a:r>
            <a:r>
              <a:rPr lang="en-GB" b="1" i="1" dirty="0" smtClean="0"/>
              <a:t>maintenance</a:t>
            </a:r>
            <a:r>
              <a:rPr lang="en-GB" dirty="0" smtClean="0"/>
              <a:t> are key.</a:t>
            </a:r>
          </a:p>
          <a:p>
            <a:r>
              <a:rPr lang="en-GB" dirty="0" smtClean="0"/>
              <a:t>Neighbourhood </a:t>
            </a:r>
            <a:r>
              <a:rPr lang="en-GB" b="1" i="1" dirty="0" smtClean="0"/>
              <a:t>management </a:t>
            </a:r>
            <a:r>
              <a:rPr lang="en-GB" dirty="0" smtClean="0"/>
              <a:t>is also important to help people feel safe and less concerned or threatened by uncertainties around anti-social behaviour.</a:t>
            </a:r>
          </a:p>
          <a:p>
            <a:endParaRPr lang="en-GB" dirty="0" smtClean="0"/>
          </a:p>
          <a:p>
            <a:pPr marL="0" indent="0">
              <a:buNone/>
            </a:pPr>
            <a:endParaRPr lang="en-GB" dirty="0" smtClean="0"/>
          </a:p>
        </p:txBody>
      </p:sp>
    </p:spTree>
    <p:extLst>
      <p:ext uri="{BB962C8B-B14F-4D97-AF65-F5344CB8AC3E}">
        <p14:creationId xmlns:p14="http://schemas.microsoft.com/office/powerpoint/2010/main" val="3143432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4" y="2718"/>
            <a:ext cx="9144000" cy="1122026"/>
          </a:xfrm>
          <a:solidFill>
            <a:srgbClr val="4BACC6"/>
          </a:solidFill>
        </p:spPr>
        <p:txBody>
          <a:bodyPr/>
          <a:lstStyle/>
          <a:p>
            <a:pPr algn="l"/>
            <a:r>
              <a:rPr lang="en-GB" dirty="0" smtClean="0"/>
              <a:t>Social Regeneration</a:t>
            </a:r>
            <a:endParaRPr lang="en-GB" dirty="0"/>
          </a:p>
        </p:txBody>
      </p:sp>
      <p:sp>
        <p:nvSpPr>
          <p:cNvPr id="3" name="Content Placeholder 2"/>
          <p:cNvSpPr>
            <a:spLocks noGrp="1"/>
          </p:cNvSpPr>
          <p:nvPr>
            <p:ph idx="1"/>
          </p:nvPr>
        </p:nvSpPr>
        <p:spPr>
          <a:xfrm>
            <a:off x="179512" y="1600200"/>
            <a:ext cx="8964488" cy="4525963"/>
          </a:xfrm>
        </p:spPr>
        <p:txBody>
          <a:bodyPr>
            <a:normAutofit fontScale="85000" lnSpcReduction="20000"/>
          </a:bodyPr>
          <a:lstStyle/>
          <a:p>
            <a:r>
              <a:rPr lang="en-GB" dirty="0" smtClean="0"/>
              <a:t>All three elements of social capital – networks,  norms and trust – help prevent loneliness.</a:t>
            </a:r>
          </a:p>
          <a:p>
            <a:r>
              <a:rPr lang="en-GB" dirty="0" smtClean="0"/>
              <a:t>Both close networks of support and broader networks of acquaintance are important for social interaction, familiarity and trust. </a:t>
            </a:r>
          </a:p>
          <a:p>
            <a:r>
              <a:rPr lang="en-GB" dirty="0" smtClean="0"/>
              <a:t>The means to provide and sustain social amenities within all communities need to be found.</a:t>
            </a:r>
          </a:p>
          <a:p>
            <a:r>
              <a:rPr lang="en-GB" dirty="0" smtClean="0"/>
              <a:t>A rich mix of informal social groups and more formalised community organisations is needed to provide social opportunities and ensure everyone has connections.</a:t>
            </a:r>
          </a:p>
          <a:p>
            <a:r>
              <a:rPr lang="en-GB" dirty="0" smtClean="0"/>
              <a:t>Social regeneration should be an integral part of any area-based initiative to tackle disadvantage.</a:t>
            </a:r>
          </a:p>
          <a:p>
            <a:pPr marL="0" indent="0">
              <a:buNone/>
            </a:pPr>
            <a:endParaRPr lang="en-GB" dirty="0" smtClean="0"/>
          </a:p>
        </p:txBody>
      </p:sp>
    </p:spTree>
    <p:extLst>
      <p:ext uri="{BB962C8B-B14F-4D97-AF65-F5344CB8AC3E}">
        <p14:creationId xmlns:p14="http://schemas.microsoft.com/office/powerpoint/2010/main" val="3903616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1042988" y="5561013"/>
            <a:ext cx="7200900" cy="12969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Char char="•"/>
              <a:defRPr sz="3200">
                <a:solidFill>
                  <a:schemeClr val="tx1"/>
                </a:solidFill>
                <a:latin typeface="Arial" pitchFamily="34" charset="0"/>
              </a:defRPr>
            </a:lvl1pPr>
            <a:lvl2pPr marL="742950" indent="-285750">
              <a:buChar char="–"/>
              <a:defRPr sz="2800">
                <a:solidFill>
                  <a:schemeClr val="tx1"/>
                </a:solidFill>
                <a:latin typeface="Arial" pitchFamily="34" charset="0"/>
              </a:defRPr>
            </a:lvl2pPr>
            <a:lvl3pPr marL="1143000" indent="-228600">
              <a:buChar char="•"/>
              <a:defRPr sz="2400">
                <a:solidFill>
                  <a:schemeClr val="tx1"/>
                </a:solidFill>
                <a:latin typeface="Arial" pitchFamily="34" charset="0"/>
              </a:defRPr>
            </a:lvl3pPr>
            <a:lvl4pPr marL="1600200" indent="-228600">
              <a:buChar char="–"/>
              <a:defRPr sz="2000">
                <a:solidFill>
                  <a:schemeClr val="tx1"/>
                </a:solidFill>
                <a:latin typeface="Arial" pitchFamily="34" charset="0"/>
              </a:defRPr>
            </a:lvl4pPr>
            <a:lvl5pPr marL="2057400" indent="-228600">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fontAlgn="base">
              <a:spcBef>
                <a:spcPct val="0"/>
              </a:spcBef>
              <a:spcAft>
                <a:spcPct val="0"/>
              </a:spcAft>
              <a:buFontTx/>
              <a:buNone/>
            </a:pPr>
            <a:r>
              <a:rPr lang="en-GB" altLang="en-US" sz="1600" b="1" i="1" smtClean="0">
                <a:solidFill>
                  <a:srgbClr val="808080"/>
                </a:solidFill>
              </a:rPr>
              <a:t>GoWell is a collaborative partnership between the Glasgow Centre for Population Health, the University of Glasgow and the MRC Social and Public Health Sciences Unit, sponsored by Glasgow Housing Association, the Scottish Government, NHS Health Scotland and NHS Greater Glasgow &amp; Clyde.</a:t>
            </a:r>
            <a:endParaRPr lang="en-GB" altLang="en-US" sz="1600" smtClean="0">
              <a:solidFill>
                <a:srgbClr val="000000"/>
              </a:solidFill>
            </a:endParaRPr>
          </a:p>
        </p:txBody>
      </p:sp>
      <p:pic>
        <p:nvPicPr>
          <p:cNvPr id="2052" name="Picture 4" descr="Final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5776" y="260648"/>
            <a:ext cx="3816275" cy="1911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042988" y="3105835"/>
            <a:ext cx="7993508" cy="1200329"/>
          </a:xfrm>
          <a:prstGeom prst="rect">
            <a:avLst/>
          </a:prstGeom>
        </p:spPr>
        <p:txBody>
          <a:bodyPr wrap="square">
            <a:spAutoFit/>
          </a:bodyPr>
          <a:lstStyle/>
          <a:p>
            <a:r>
              <a:rPr lang="en-GB" b="1" dirty="0">
                <a:hlinkClick r:id="rId4" action="ppaction://hlinkfile" tooltip="Briefing Paper 22: Loneliness in Glasgow's deprived communities"/>
              </a:rPr>
              <a:t>Briefing Paper 22: Loneliness in Glasgow's deprived </a:t>
            </a:r>
            <a:r>
              <a:rPr lang="en-GB" b="1" dirty="0" smtClean="0">
                <a:hlinkClick r:id="rId4" action="ppaction://hlinkfile" tooltip="Briefing Paper 22: Loneliness in Glasgow's deprived communities"/>
              </a:rPr>
              <a:t>communities</a:t>
            </a:r>
            <a:endParaRPr lang="en-GB" b="1" dirty="0" smtClean="0"/>
          </a:p>
          <a:p>
            <a:pPr>
              <a:buFont typeface="Arial"/>
              <a:buChar char="•"/>
            </a:pPr>
            <a:endParaRPr lang="en-GB" b="1" dirty="0"/>
          </a:p>
          <a:p>
            <a:pPr algn="ctr"/>
            <a:r>
              <a:rPr lang="en-GB" b="1" dirty="0">
                <a:hlinkClick r:id="rId5"/>
              </a:rPr>
              <a:t>http://</a:t>
            </a:r>
            <a:r>
              <a:rPr lang="en-GB" b="1" dirty="0" smtClean="0">
                <a:hlinkClick r:id="rId5"/>
              </a:rPr>
              <a:t>www.gowellonline.com/publications</a:t>
            </a:r>
            <a:endParaRPr lang="en-GB" b="1" dirty="0" smtClean="0"/>
          </a:p>
          <a:p>
            <a:endParaRPr lang="en-GB" b="1" dirty="0"/>
          </a:p>
        </p:txBody>
      </p:sp>
    </p:spTree>
    <p:extLst>
      <p:ext uri="{BB962C8B-B14F-4D97-AF65-F5344CB8AC3E}">
        <p14:creationId xmlns:p14="http://schemas.microsoft.com/office/powerpoint/2010/main" val="4311478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4" y="2718"/>
            <a:ext cx="9144000" cy="1122026"/>
          </a:xfrm>
          <a:solidFill>
            <a:srgbClr val="4BACC6"/>
          </a:solidFill>
        </p:spPr>
        <p:txBody>
          <a:bodyPr/>
          <a:lstStyle/>
          <a:p>
            <a:pPr algn="l"/>
            <a:r>
              <a:rPr lang="en-GB" dirty="0" smtClean="0"/>
              <a:t>Societal Trends Towards Loneliness</a:t>
            </a:r>
            <a:endParaRPr lang="en-GB" dirty="0"/>
          </a:p>
        </p:txBody>
      </p:sp>
      <p:sp>
        <p:nvSpPr>
          <p:cNvPr id="3" name="Content Placeholder 2"/>
          <p:cNvSpPr>
            <a:spLocks noGrp="1"/>
          </p:cNvSpPr>
          <p:nvPr>
            <p:ph idx="1"/>
          </p:nvPr>
        </p:nvSpPr>
        <p:spPr>
          <a:xfrm>
            <a:off x="457200" y="1600200"/>
            <a:ext cx="8229600" cy="4925144"/>
          </a:xfrm>
        </p:spPr>
        <p:txBody>
          <a:bodyPr>
            <a:normAutofit lnSpcReduction="10000"/>
          </a:bodyPr>
          <a:lstStyle/>
          <a:p>
            <a:r>
              <a:rPr lang="en-GB" dirty="0" smtClean="0"/>
              <a:t>Geographical mobility.</a:t>
            </a:r>
          </a:p>
          <a:p>
            <a:r>
              <a:rPr lang="en-GB" dirty="0" smtClean="0"/>
              <a:t>Reliance on technology for transactions and interactions.</a:t>
            </a:r>
          </a:p>
          <a:p>
            <a:r>
              <a:rPr lang="en-GB" dirty="0" smtClean="0"/>
              <a:t>Individualisation.  </a:t>
            </a:r>
          </a:p>
          <a:p>
            <a:r>
              <a:rPr lang="en-GB" dirty="0" smtClean="0"/>
              <a:t>Decline in trust, safety and reliance in others.</a:t>
            </a:r>
          </a:p>
          <a:p>
            <a:r>
              <a:rPr lang="en-GB" dirty="0" smtClean="0"/>
              <a:t>Lost art of conversation.</a:t>
            </a:r>
          </a:p>
          <a:p>
            <a:r>
              <a:rPr lang="en-GB" dirty="0" smtClean="0"/>
              <a:t>Family breakdown.</a:t>
            </a:r>
          </a:p>
          <a:p>
            <a:r>
              <a:rPr lang="en-GB" dirty="0" smtClean="0"/>
              <a:t>Lack of mainstream funding for community organisations.</a:t>
            </a:r>
          </a:p>
        </p:txBody>
      </p:sp>
    </p:spTree>
    <p:extLst>
      <p:ext uri="{BB962C8B-B14F-4D97-AF65-F5344CB8AC3E}">
        <p14:creationId xmlns:p14="http://schemas.microsoft.com/office/powerpoint/2010/main" val="8032916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4" y="2718"/>
            <a:ext cx="9144000" cy="1122026"/>
          </a:xfrm>
          <a:solidFill>
            <a:srgbClr val="4BACC6"/>
          </a:solidFill>
        </p:spPr>
        <p:txBody>
          <a:bodyPr/>
          <a:lstStyle/>
          <a:p>
            <a:pPr algn="l"/>
            <a:r>
              <a:rPr lang="en-GB" dirty="0" smtClean="0"/>
              <a:t>Who is Lonely?</a:t>
            </a:r>
            <a:endParaRPr lang="en-GB" dirty="0"/>
          </a:p>
        </p:txBody>
      </p:sp>
      <p:pic>
        <p:nvPicPr>
          <p:cNvPr id="3074" name="Picture 2" descr="http://i.huffpost.com/gen/3629648/thumbs/o-JOHN-LEWIS-CHRISTMAS-ADVERT-570.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340768"/>
            <a:ext cx="4581525" cy="2571751"/>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7864" y="3943907"/>
            <a:ext cx="5551331" cy="26759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16025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4" y="2718"/>
            <a:ext cx="9144000" cy="1122026"/>
          </a:xfrm>
          <a:solidFill>
            <a:srgbClr val="4BACC6"/>
          </a:solidFill>
        </p:spPr>
        <p:txBody>
          <a:bodyPr/>
          <a:lstStyle/>
          <a:p>
            <a:pPr algn="l"/>
            <a:r>
              <a:rPr lang="en-GB" dirty="0" smtClean="0"/>
              <a:t>Who is Lonely?</a:t>
            </a:r>
            <a:endParaRPr lang="en-GB" dirty="0"/>
          </a:p>
        </p:txBody>
      </p:sp>
      <p:sp>
        <p:nvSpPr>
          <p:cNvPr id="3" name="Content Placeholder 2"/>
          <p:cNvSpPr>
            <a:spLocks noGrp="1"/>
          </p:cNvSpPr>
          <p:nvPr>
            <p:ph idx="1"/>
          </p:nvPr>
        </p:nvSpPr>
        <p:spPr/>
        <p:txBody>
          <a:bodyPr>
            <a:normAutofit fontScale="92500" lnSpcReduction="10000"/>
          </a:bodyPr>
          <a:lstStyle/>
          <a:p>
            <a:r>
              <a:rPr lang="en-GB" u="sng" dirty="0" smtClean="0"/>
              <a:t>Older people</a:t>
            </a:r>
            <a:r>
              <a:rPr lang="en-GB" dirty="0" smtClean="0"/>
              <a:t>: loss of function; loss of spouse.</a:t>
            </a:r>
          </a:p>
          <a:p>
            <a:r>
              <a:rPr lang="en-GB" u="sng" dirty="0" smtClean="0"/>
              <a:t>Disabled people </a:t>
            </a:r>
            <a:r>
              <a:rPr lang="en-GB" dirty="0" smtClean="0"/>
              <a:t>and their families: accessibility.</a:t>
            </a:r>
          </a:p>
          <a:p>
            <a:r>
              <a:rPr lang="en-GB" u="sng" dirty="0" smtClean="0"/>
              <a:t>Carers</a:t>
            </a:r>
            <a:r>
              <a:rPr lang="en-GB" dirty="0" smtClean="0"/>
              <a:t>: demands of caring; change in income.</a:t>
            </a:r>
          </a:p>
          <a:p>
            <a:r>
              <a:rPr lang="en-GB" u="sng" dirty="0" smtClean="0"/>
              <a:t>Students</a:t>
            </a:r>
            <a:r>
              <a:rPr lang="en-GB" dirty="0" smtClean="0"/>
              <a:t>: change in environment; difficulties making friends.</a:t>
            </a:r>
          </a:p>
          <a:p>
            <a:r>
              <a:rPr lang="en-GB" u="sng" dirty="0" smtClean="0"/>
              <a:t>Young people</a:t>
            </a:r>
            <a:r>
              <a:rPr lang="en-GB" dirty="0" smtClean="0"/>
              <a:t> who are bullied.</a:t>
            </a:r>
          </a:p>
          <a:p>
            <a:r>
              <a:rPr lang="en-GB" u="sng" dirty="0" smtClean="0"/>
              <a:t>Internet users</a:t>
            </a:r>
            <a:r>
              <a:rPr lang="en-GB" dirty="0" smtClean="0"/>
              <a:t>: self-isolation; can </a:t>
            </a:r>
            <a:r>
              <a:rPr lang="en-GB" dirty="0" err="1" smtClean="0"/>
              <a:t>facebook</a:t>
            </a:r>
            <a:r>
              <a:rPr lang="en-GB" dirty="0" smtClean="0"/>
              <a:t> make you depressed?</a:t>
            </a:r>
          </a:p>
          <a:p>
            <a:r>
              <a:rPr lang="en-GB" u="sng" dirty="0" smtClean="0"/>
              <a:t>Migrants</a:t>
            </a:r>
            <a:r>
              <a:rPr lang="en-GB" dirty="0" smtClean="0"/>
              <a:t>: the effects of dislocation.</a:t>
            </a:r>
          </a:p>
          <a:p>
            <a:endParaRPr lang="en-GB" dirty="0"/>
          </a:p>
        </p:txBody>
      </p:sp>
    </p:spTree>
    <p:extLst>
      <p:ext uri="{BB962C8B-B14F-4D97-AF65-F5344CB8AC3E}">
        <p14:creationId xmlns:p14="http://schemas.microsoft.com/office/powerpoint/2010/main" val="2653702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2060848"/>
            <a:ext cx="6006790" cy="199700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4014493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4" y="2718"/>
            <a:ext cx="9144000" cy="1122026"/>
          </a:xfrm>
          <a:solidFill>
            <a:srgbClr val="4BACC6"/>
          </a:solidFill>
        </p:spPr>
        <p:txBody>
          <a:bodyPr/>
          <a:lstStyle/>
          <a:p>
            <a:pPr algn="l"/>
            <a:r>
              <a:rPr lang="en-GB" dirty="0" smtClean="0"/>
              <a:t>The Impacts of Loneliness</a:t>
            </a:r>
            <a:endParaRPr lang="en-GB" dirty="0"/>
          </a:p>
        </p:txBody>
      </p:sp>
      <p:sp>
        <p:nvSpPr>
          <p:cNvPr id="3" name="Content Placeholder 2"/>
          <p:cNvSpPr>
            <a:spLocks noGrp="1"/>
          </p:cNvSpPr>
          <p:nvPr>
            <p:ph idx="1"/>
          </p:nvPr>
        </p:nvSpPr>
        <p:spPr>
          <a:xfrm>
            <a:off x="457200" y="1268760"/>
            <a:ext cx="8229600" cy="4525963"/>
          </a:xfrm>
        </p:spPr>
        <p:txBody>
          <a:bodyPr>
            <a:normAutofit/>
          </a:bodyPr>
          <a:lstStyle/>
          <a:p>
            <a:r>
              <a:rPr lang="en-GB" u="sng" dirty="0" smtClean="0"/>
              <a:t>Mortality</a:t>
            </a:r>
            <a:r>
              <a:rPr lang="en-GB" dirty="0" smtClean="0"/>
              <a:t>: </a:t>
            </a:r>
          </a:p>
          <a:p>
            <a:pPr marL="400050" lvl="1" indent="0">
              <a:buNone/>
            </a:pPr>
            <a:r>
              <a:rPr lang="en-GB" dirty="0" smtClean="0"/>
              <a:t>A meta review of 148 worldwide studies found that the odds of survival were 50% greater for those with strong social relationships.</a:t>
            </a:r>
          </a:p>
          <a:p>
            <a:pPr marL="400050" lvl="1" indent="0">
              <a:buNone/>
            </a:pPr>
            <a:r>
              <a:rPr lang="en-GB" dirty="0" smtClean="0"/>
              <a:t>A US study of men in their 50s found that chronic loneliness increased the chances of premature death by 14%.</a:t>
            </a:r>
          </a:p>
          <a:p>
            <a:pPr marL="400050" lvl="1" indent="0">
              <a:buNone/>
            </a:pPr>
            <a:r>
              <a:rPr lang="en-GB" dirty="0" smtClean="0"/>
              <a:t>The effect size has been compared to that of quitting smoking!</a:t>
            </a:r>
            <a:endParaRPr lang="en-GB" dirty="0"/>
          </a:p>
        </p:txBody>
      </p:sp>
    </p:spTree>
    <p:extLst>
      <p:ext uri="{BB962C8B-B14F-4D97-AF65-F5344CB8AC3E}">
        <p14:creationId xmlns:p14="http://schemas.microsoft.com/office/powerpoint/2010/main" val="362168242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593</TotalTime>
  <Words>2264</Words>
  <Application>Microsoft Office PowerPoint</Application>
  <PresentationFormat>On-screen Show (4:3)</PresentationFormat>
  <Paragraphs>284</Paragraphs>
  <Slides>46</Slides>
  <Notes>13</Notes>
  <HiddenSlides>0</HiddenSlides>
  <MMClips>0</MMClips>
  <ScaleCrop>false</ScaleCrop>
  <HeadingPairs>
    <vt:vector size="6" baseType="variant">
      <vt:variant>
        <vt:lpstr>Fonts Used</vt:lpstr>
      </vt:variant>
      <vt:variant>
        <vt:i4>3</vt:i4>
      </vt:variant>
      <vt:variant>
        <vt:lpstr>Theme</vt:lpstr>
      </vt:variant>
      <vt:variant>
        <vt:i4>6</vt:i4>
      </vt:variant>
      <vt:variant>
        <vt:lpstr>Slide Titles</vt:lpstr>
      </vt:variant>
      <vt:variant>
        <vt:i4>46</vt:i4>
      </vt:variant>
    </vt:vector>
  </HeadingPairs>
  <TitlesOfParts>
    <vt:vector size="55" baseType="lpstr">
      <vt:lpstr>Arial</vt:lpstr>
      <vt:lpstr>Calibri</vt:lpstr>
      <vt:lpstr>Verdana</vt:lpstr>
      <vt:lpstr>Office Theme</vt:lpstr>
      <vt:lpstr>2_Default Design</vt:lpstr>
      <vt:lpstr>5_Default Design</vt:lpstr>
      <vt:lpstr>Default Design</vt:lpstr>
      <vt:lpstr>1_Default Design</vt:lpstr>
      <vt:lpstr>3_Default Design</vt:lpstr>
      <vt:lpstr>Studying  &amp; Tackling  Loneliness in Deprived Areas</vt:lpstr>
      <vt:lpstr>Structure of the Talk</vt:lpstr>
      <vt:lpstr>Loneliness</vt:lpstr>
      <vt:lpstr>What is Loneliness?</vt:lpstr>
      <vt:lpstr>Societal Trends Towards Loneliness</vt:lpstr>
      <vt:lpstr>Who is Lonely?</vt:lpstr>
      <vt:lpstr>Who is Lonely?</vt:lpstr>
      <vt:lpstr>PowerPoint Presentation</vt:lpstr>
      <vt:lpstr>The Impacts of Loneliness</vt:lpstr>
      <vt:lpstr>The Impacts of Loneliness</vt:lpstr>
      <vt:lpstr>The Impacts of Loneliness</vt:lpstr>
      <vt:lpstr>GoWell: Studying Deprived Populations</vt:lpstr>
      <vt:lpstr>GoWell: research objectives</vt:lpstr>
      <vt:lpstr>The Interventions</vt:lpstr>
      <vt:lpstr>Outcomes (interim and final)</vt:lpstr>
      <vt:lpstr>Pathways to Outcomes</vt:lpstr>
      <vt:lpstr>Three Investigations</vt:lpstr>
      <vt:lpstr>PowerPoint Presentation</vt:lpstr>
      <vt:lpstr>PowerPoint Presentation</vt:lpstr>
      <vt:lpstr>PowerPoint Presentation</vt:lpstr>
      <vt:lpstr>PowerPoint Presentation</vt:lpstr>
      <vt:lpstr>PowerPoint Presentation</vt:lpstr>
      <vt:lpstr>  </vt:lpstr>
      <vt:lpstr>Context: Deprivation, 2005</vt:lpstr>
      <vt:lpstr>Survival to 65, by area type</vt:lpstr>
      <vt:lpstr>Timescale</vt:lpstr>
      <vt:lpstr>The Loneliness Question (Wave 3, 2011)</vt:lpstr>
      <vt:lpstr>Prevalence and Health Consequences</vt:lpstr>
      <vt:lpstr>Loneliness Prevalence</vt:lpstr>
      <vt:lpstr>Loneliness and Mental Health</vt:lpstr>
      <vt:lpstr>Social Networks and Loneliness</vt:lpstr>
      <vt:lpstr>Social Contacts</vt:lpstr>
      <vt:lpstr>Social Contact and Loneliness</vt:lpstr>
      <vt:lpstr>Social Support</vt:lpstr>
      <vt:lpstr>Social Support and Loneliness</vt:lpstr>
      <vt:lpstr>Environmental Influences on Loneliness</vt:lpstr>
      <vt:lpstr>Neighbourhood Environment</vt:lpstr>
      <vt:lpstr>Use of Neighbourhood</vt:lpstr>
      <vt:lpstr>Neighbourhood and Loneliness</vt:lpstr>
      <vt:lpstr>Social Environment </vt:lpstr>
      <vt:lpstr>Social Environment and Loneliness</vt:lpstr>
      <vt:lpstr>Implications of the Findings</vt:lpstr>
      <vt:lpstr>Supporting Individuals</vt:lpstr>
      <vt:lpstr>Neighbourhood Quality</vt:lpstr>
      <vt:lpstr>Social Regeneration</vt:lpstr>
      <vt:lpstr>PowerPoint Presentation</vt:lpstr>
    </vt:vector>
  </TitlesOfParts>
  <Company>University of Glasgow</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Studying Loneliness in Deprived Areas</dc:title>
  <dc:creator>Ade Kearns</dc:creator>
  <cp:lastModifiedBy>Philip O'Reilly</cp:lastModifiedBy>
  <cp:revision>35</cp:revision>
  <cp:lastPrinted>2015-11-24T13:20:26Z</cp:lastPrinted>
  <dcterms:created xsi:type="dcterms:W3CDTF">2015-11-20T10:32:44Z</dcterms:created>
  <dcterms:modified xsi:type="dcterms:W3CDTF">2015-11-25T18:38:01Z</dcterms:modified>
</cp:coreProperties>
</file>